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58" r:id="rId3"/>
    <p:sldId id="259" r:id="rId4"/>
    <p:sldId id="264" r:id="rId5"/>
    <p:sldId id="265" r:id="rId6"/>
    <p:sldId id="266" r:id="rId7"/>
    <p:sldId id="267" r:id="rId8"/>
    <p:sldId id="268" r:id="rId9"/>
    <p:sldId id="269" r:id="rId10"/>
    <p:sldId id="270" r:id="rId11"/>
    <p:sldId id="279" r:id="rId12"/>
    <p:sldId id="271" r:id="rId13"/>
    <p:sldId id="277" r:id="rId14"/>
    <p:sldId id="278" r:id="rId15"/>
    <p:sldId id="274" r:id="rId16"/>
    <p:sldId id="273" r:id="rId17"/>
    <p:sldId id="275" r:id="rId18"/>
    <p:sldId id="280" r:id="rId19"/>
    <p:sldId id="281" r:id="rId20"/>
    <p:sldId id="260" r:id="rId21"/>
    <p:sldId id="261" r:id="rId22"/>
    <p:sldId id="262" r:id="rId23"/>
    <p:sldId id="27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62" autoAdjust="0"/>
  </p:normalViewPr>
  <p:slideViewPr>
    <p:cSldViewPr snapToGrid="0" snapToObjects="1">
      <p:cViewPr>
        <p:scale>
          <a:sx n="85" d="100"/>
          <a:sy n="85" d="100"/>
        </p:scale>
        <p:origin x="-608"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8F752-32DA-AF43-A661-3117FB17A008}" type="datetimeFigureOut">
              <a:rPr lang="en-US" smtClean="0"/>
              <a:t>7/14/15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236BF-CB0D-4D45-BD01-9D78778C9E14}" type="slidenum">
              <a:rPr lang="en-US" smtClean="0"/>
              <a:t>‹#›</a:t>
            </a:fld>
            <a:endParaRPr lang="en-US"/>
          </a:p>
        </p:txBody>
      </p:sp>
    </p:spTree>
    <p:extLst>
      <p:ext uri="{BB962C8B-B14F-4D97-AF65-F5344CB8AC3E}">
        <p14:creationId xmlns:p14="http://schemas.microsoft.com/office/powerpoint/2010/main" val="211107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Ayanna</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4</a:t>
            </a:fld>
            <a:endParaRPr lang="en-US"/>
          </a:p>
        </p:txBody>
      </p:sp>
    </p:spTree>
    <p:extLst>
      <p:ext uri="{BB962C8B-B14F-4D97-AF65-F5344CB8AC3E}">
        <p14:creationId xmlns:p14="http://schemas.microsoft.com/office/powerpoint/2010/main" val="3124051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Kamberlin: </a:t>
            </a:r>
            <a:r>
              <a:rPr lang="en-US" b="0" baseline="0" dirty="0" smtClean="0"/>
              <a:t>An old image was needed/collected by each team member.  To validate the BSB an image that was captured before 2003 was compared to an image after 2003 to see if it would create a good warp image.  My images were from 1988 and 2014. Ayanna’s image was from 1999 and 2003.  Charlie’s  image was from 2000 and 2014. For validation, the vector file that was created was superimposed over both images to show the BSB. </a:t>
            </a:r>
            <a:endParaRPr lang="en-US" b="1" dirty="0"/>
          </a:p>
        </p:txBody>
      </p:sp>
      <p:sp>
        <p:nvSpPr>
          <p:cNvPr id="4" name="Slide Number Placeholder 3"/>
          <p:cNvSpPr>
            <a:spLocks noGrp="1"/>
          </p:cNvSpPr>
          <p:nvPr>
            <p:ph type="sldNum" sz="quarter" idx="10"/>
          </p:nvPr>
        </p:nvSpPr>
        <p:spPr/>
        <p:txBody>
          <a:bodyPr/>
          <a:lstStyle/>
          <a:p>
            <a:fld id="{2E2236BF-CB0D-4D45-BD01-9D78778C9E14}" type="slidenum">
              <a:rPr lang="en-US" smtClean="0"/>
              <a:t>13</a:t>
            </a:fld>
            <a:endParaRPr lang="en-US"/>
          </a:p>
        </p:txBody>
      </p:sp>
    </p:spTree>
    <p:extLst>
      <p:ext uri="{BB962C8B-B14F-4D97-AF65-F5344CB8AC3E}">
        <p14:creationId xmlns:p14="http://schemas.microsoft.com/office/powerpoint/2010/main" val="114009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Kamberlin: </a:t>
            </a:r>
          </a:p>
          <a:p>
            <a:r>
              <a:rPr lang="en-US" b="0" dirty="0" smtClean="0"/>
              <a:t>Geo-reference means</a:t>
            </a:r>
            <a:r>
              <a:rPr lang="en-US" b="0" baseline="0" dirty="0" smtClean="0"/>
              <a:t> to associate geographic with locations of physical space </a:t>
            </a:r>
            <a:endParaRPr lang="en-US" b="0" dirty="0" smtClean="0"/>
          </a:p>
          <a:p>
            <a:r>
              <a:rPr lang="en-US" b="0" dirty="0" smtClean="0"/>
              <a:t>ENVI Classic 4.7 GCP’s were selected manually</a:t>
            </a:r>
            <a:r>
              <a:rPr lang="en-US" b="0" baseline="0" dirty="0" smtClean="0"/>
              <a:t> for the 1998 and 2003 images and the 2000 and 2014 images</a:t>
            </a:r>
          </a:p>
          <a:p>
            <a:endParaRPr lang="en-US" b="0" dirty="0" smtClean="0"/>
          </a:p>
          <a:p>
            <a:r>
              <a:rPr lang="en-US" b="0" dirty="0" smtClean="0"/>
              <a:t>ENVI</a:t>
            </a:r>
            <a:r>
              <a:rPr lang="en-US" b="0" baseline="0" dirty="0" smtClean="0"/>
              <a:t> 5.0 was used for the warping of 1988 and 2014 images.  GCP’s were selected and if the images were not similar they were deleted and created manually. </a:t>
            </a:r>
            <a:r>
              <a:rPr lang="en-US" sz="1200" kern="1200" dirty="0" smtClean="0">
                <a:solidFill>
                  <a:schemeClr val="tx1"/>
                </a:solidFill>
                <a:effectLst/>
                <a:latin typeface="+mn-lt"/>
                <a:ea typeface="+mn-ea"/>
                <a:cs typeface="+mn-cs"/>
              </a:rPr>
              <a:t>The program has a great workflow to warp images, but sometimes human corrections are needed for a more accurate image. </a:t>
            </a:r>
            <a:endParaRPr lang="en-US" b="1" dirty="0"/>
          </a:p>
        </p:txBody>
      </p:sp>
      <p:sp>
        <p:nvSpPr>
          <p:cNvPr id="4" name="Slide Number Placeholder 3"/>
          <p:cNvSpPr>
            <a:spLocks noGrp="1"/>
          </p:cNvSpPr>
          <p:nvPr>
            <p:ph type="sldNum" sz="quarter" idx="10"/>
          </p:nvPr>
        </p:nvSpPr>
        <p:spPr/>
        <p:txBody>
          <a:bodyPr/>
          <a:lstStyle/>
          <a:p>
            <a:fld id="{2E2236BF-CB0D-4D45-BD01-9D78778C9E14}" type="slidenum">
              <a:rPr lang="en-US" smtClean="0"/>
              <a:t>14</a:t>
            </a:fld>
            <a:endParaRPr lang="en-US"/>
          </a:p>
        </p:txBody>
      </p:sp>
    </p:spTree>
    <p:extLst>
      <p:ext uri="{BB962C8B-B14F-4D97-AF65-F5344CB8AC3E}">
        <p14:creationId xmlns:p14="http://schemas.microsoft.com/office/powerpoint/2010/main" val="226459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Ayanna: </a:t>
            </a:r>
            <a:r>
              <a:rPr lang="en-US" sz="1200" kern="1200" dirty="0" smtClean="0">
                <a:solidFill>
                  <a:schemeClr val="tx1"/>
                </a:solidFill>
                <a:effectLst/>
                <a:latin typeface="+mn-lt"/>
                <a:ea typeface="+mn-ea"/>
                <a:cs typeface="+mn-cs"/>
              </a:rPr>
              <a:t>A minimum of five points was created which highlighted the similarities between the past image and the most recent image. Images were linked together easily</a:t>
            </a:r>
            <a:r>
              <a:rPr lang="en-US" sz="1200" kern="1200" baseline="0" dirty="0" smtClean="0">
                <a:solidFill>
                  <a:schemeClr val="tx1"/>
                </a:solidFill>
                <a:effectLst/>
                <a:latin typeface="+mn-lt"/>
                <a:ea typeface="+mn-ea"/>
                <a:cs typeface="+mn-cs"/>
              </a:rPr>
              <a:t> find geographical similarities between the two images. </a:t>
            </a:r>
            <a:r>
              <a:rPr lang="en-US" sz="1200" kern="1200" dirty="0" smtClean="0">
                <a:solidFill>
                  <a:schemeClr val="tx1"/>
                </a:solidFill>
                <a:effectLst/>
                <a:latin typeface="+mn-lt"/>
                <a:ea typeface="+mn-ea"/>
                <a:cs typeface="+mn-cs"/>
              </a:rPr>
              <a:t> The settings of the warp display band were changed to set the method to polynomial, the degree to one, and the background to zero.  The upper left x and upper left y was left as the default setting.  A good warped image is determined by a root mean squared value that is less than one, and how closely the warped image mimics an original image. </a:t>
            </a:r>
          </a:p>
          <a:p>
            <a:endParaRPr lang="en-US" b="1" dirty="0"/>
          </a:p>
        </p:txBody>
      </p:sp>
      <p:sp>
        <p:nvSpPr>
          <p:cNvPr id="4" name="Slide Number Placeholder 3"/>
          <p:cNvSpPr>
            <a:spLocks noGrp="1"/>
          </p:cNvSpPr>
          <p:nvPr>
            <p:ph type="sldNum" sz="quarter" idx="10"/>
          </p:nvPr>
        </p:nvSpPr>
        <p:spPr/>
        <p:txBody>
          <a:bodyPr/>
          <a:lstStyle/>
          <a:p>
            <a:fld id="{2E2236BF-CB0D-4D45-BD01-9D78778C9E14}" type="slidenum">
              <a:rPr lang="en-US" smtClean="0"/>
              <a:t>15</a:t>
            </a:fld>
            <a:endParaRPr lang="en-US"/>
          </a:p>
        </p:txBody>
      </p:sp>
    </p:spTree>
    <p:extLst>
      <p:ext uri="{BB962C8B-B14F-4D97-AF65-F5344CB8AC3E}">
        <p14:creationId xmlns:p14="http://schemas.microsoft.com/office/powerpoint/2010/main" val="38712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Kamberlin:</a:t>
            </a:r>
            <a:r>
              <a:rPr lang="en-US" b="1" baseline="0" dirty="0"/>
              <a:t> </a:t>
            </a:r>
            <a:r>
              <a:rPr lang="en-US" b="0" baseline="0" dirty="0" smtClean="0"/>
              <a:t>The base image and warped image were linked for comparison of the GCP an it showed how the BSB being overlaid on the images look in comparison to the other. It also shows the different resolutions of the images.  The 1988 image had a 60 m resolution, which meant each pixel within the photo represents 60 m 2003 image had a 30 m resolution. Less pixels that is covered per resolution the more clean the </a:t>
            </a:r>
            <a:r>
              <a:rPr lang="en-US" b="0" baseline="0" smtClean="0"/>
              <a:t>picture is. </a:t>
            </a:r>
            <a:endParaRPr lang="en-US" b="0" dirty="0" smtClean="0"/>
          </a:p>
        </p:txBody>
      </p:sp>
      <p:sp>
        <p:nvSpPr>
          <p:cNvPr id="4" name="Slide Number Placeholder 3"/>
          <p:cNvSpPr>
            <a:spLocks noGrp="1"/>
          </p:cNvSpPr>
          <p:nvPr>
            <p:ph type="sldNum" sz="quarter" idx="10"/>
          </p:nvPr>
        </p:nvSpPr>
        <p:spPr/>
        <p:txBody>
          <a:bodyPr/>
          <a:lstStyle/>
          <a:p>
            <a:fld id="{2E2236BF-CB0D-4D45-BD01-9D78778C9E14}" type="slidenum">
              <a:rPr lang="en-US" smtClean="0"/>
              <a:t>16</a:t>
            </a:fld>
            <a:endParaRPr lang="en-US"/>
          </a:p>
        </p:txBody>
      </p:sp>
    </p:spTree>
    <p:extLst>
      <p:ext uri="{BB962C8B-B14F-4D97-AF65-F5344CB8AC3E}">
        <p14:creationId xmlns:p14="http://schemas.microsoft.com/office/powerpoint/2010/main" val="63348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Ayanna: </a:t>
            </a:r>
            <a:r>
              <a:rPr lang="en-US" sz="1200" kern="1200" dirty="0" smtClean="0">
                <a:solidFill>
                  <a:schemeClr val="tx1"/>
                </a:solidFill>
                <a:effectLst/>
                <a:latin typeface="+mn-lt"/>
                <a:ea typeface="+mn-ea"/>
                <a:cs typeface="+mn-cs"/>
              </a:rPr>
              <a:t>The new warped image was then opened in ENVI Classic and the ASAID BSB was superimposed onto the warped image. A standard zoom of ~x4 was used for the validation process to view any deviations along the Ross Ice Shelf.  There was a negative (towards the continent)</a:t>
            </a:r>
            <a:r>
              <a:rPr lang="en-US" sz="1200" kern="1200" baseline="0" dirty="0" smtClean="0">
                <a:solidFill>
                  <a:schemeClr val="tx1"/>
                </a:solidFill>
                <a:effectLst/>
                <a:latin typeface="+mn-lt"/>
                <a:ea typeface="+mn-ea"/>
                <a:cs typeface="+mn-cs"/>
              </a:rPr>
              <a:t> deviation of the basal stress boundary in 2003. Point out sea ice at the bottom of the image.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Path/Row: 30/116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Year: 1999 and 2003</a:t>
            </a:r>
            <a:endParaRPr lang="en-US" sz="120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2E2236BF-CB0D-4D45-BD01-9D78778C9E14}" type="slidenum">
              <a:rPr lang="en-US" smtClean="0"/>
              <a:t>17</a:t>
            </a:fld>
            <a:endParaRPr lang="en-US"/>
          </a:p>
        </p:txBody>
      </p:sp>
    </p:spTree>
    <p:extLst>
      <p:ext uri="{BB962C8B-B14F-4D97-AF65-F5344CB8AC3E}">
        <p14:creationId xmlns:p14="http://schemas.microsoft.com/office/powerpoint/2010/main" val="14023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Path/Row: 32/116</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18</a:t>
            </a:fld>
            <a:endParaRPr lang="en-US"/>
          </a:p>
        </p:txBody>
      </p:sp>
    </p:spTree>
    <p:extLst>
      <p:ext uri="{BB962C8B-B14F-4D97-AF65-F5344CB8AC3E}">
        <p14:creationId xmlns:p14="http://schemas.microsoft.com/office/powerpoint/2010/main" val="53801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Path/Row:</a:t>
            </a:r>
            <a:r>
              <a:rPr lang="en-US" baseline="0" dirty="0" smtClean="0"/>
              <a:t> 32/115</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19</a:t>
            </a:fld>
            <a:endParaRPr lang="en-US"/>
          </a:p>
        </p:txBody>
      </p:sp>
    </p:spTree>
    <p:extLst>
      <p:ext uri="{BB962C8B-B14F-4D97-AF65-F5344CB8AC3E}">
        <p14:creationId xmlns:p14="http://schemas.microsoft.com/office/powerpoint/2010/main" val="140945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20</a:t>
            </a:fld>
            <a:endParaRPr lang="en-US"/>
          </a:p>
        </p:txBody>
      </p:sp>
    </p:spTree>
    <p:extLst>
      <p:ext uri="{BB962C8B-B14F-4D97-AF65-F5344CB8AC3E}">
        <p14:creationId xmlns:p14="http://schemas.microsoft.com/office/powerpoint/2010/main" val="35932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21</a:t>
            </a:fld>
            <a:endParaRPr lang="en-US"/>
          </a:p>
        </p:txBody>
      </p:sp>
    </p:spTree>
    <p:extLst>
      <p:ext uri="{BB962C8B-B14F-4D97-AF65-F5344CB8AC3E}">
        <p14:creationId xmlns:p14="http://schemas.microsoft.com/office/powerpoint/2010/main" val="177727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6E16375-ED26-FC4C-B503-640B8D522B4C}" type="slidenum">
              <a:rPr lang="en-US">
                <a:latin typeface="Arial" charset="0"/>
              </a:rPr>
              <a:pPr/>
              <a:t>23</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Ayanna/Kamberlin</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5</a:t>
            </a:fld>
            <a:endParaRPr lang="en-US"/>
          </a:p>
        </p:txBody>
      </p:sp>
    </p:spTree>
    <p:extLst>
      <p:ext uri="{BB962C8B-B14F-4D97-AF65-F5344CB8AC3E}">
        <p14:creationId xmlns:p14="http://schemas.microsoft.com/office/powerpoint/2010/main" val="307057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6</a:t>
            </a:fld>
            <a:endParaRPr lang="en-US"/>
          </a:p>
        </p:txBody>
      </p:sp>
    </p:spTree>
    <p:extLst>
      <p:ext uri="{BB962C8B-B14F-4D97-AF65-F5344CB8AC3E}">
        <p14:creationId xmlns:p14="http://schemas.microsoft.com/office/powerpoint/2010/main" val="384856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Ayanna</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7</a:t>
            </a:fld>
            <a:endParaRPr lang="en-US"/>
          </a:p>
        </p:txBody>
      </p:sp>
    </p:spTree>
    <p:extLst>
      <p:ext uri="{BB962C8B-B14F-4D97-AF65-F5344CB8AC3E}">
        <p14:creationId xmlns:p14="http://schemas.microsoft.com/office/powerpoint/2010/main" val="331112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Ayanna</a:t>
            </a:r>
            <a:r>
              <a:rPr lang="en-US" sz="1200" kern="1200" dirty="0" smtClean="0">
                <a:solidFill>
                  <a:schemeClr val="tx1"/>
                </a:solidFill>
                <a:effectLst/>
                <a:latin typeface="+mn-lt"/>
                <a:ea typeface="+mn-ea"/>
                <a:cs typeface="+mn-cs"/>
              </a:rPr>
              <a:t>: The Ross Ice Shelf</a:t>
            </a:r>
            <a:r>
              <a:rPr lang="en-US" sz="1200" kern="1200" baseline="0" dirty="0" smtClean="0">
                <a:solidFill>
                  <a:schemeClr val="tx1"/>
                </a:solidFill>
                <a:effectLst/>
                <a:latin typeface="+mn-lt"/>
                <a:ea typeface="+mn-ea"/>
                <a:cs typeface="+mn-cs"/>
              </a:rPr>
              <a:t> is the largest ice shelf in Antarctica. </a:t>
            </a:r>
            <a:r>
              <a:rPr lang="en-US" sz="1200" kern="1200" dirty="0" smtClean="0">
                <a:solidFill>
                  <a:schemeClr val="tx1"/>
                </a:solidFill>
                <a:effectLst/>
                <a:latin typeface="+mn-lt"/>
                <a:ea typeface="+mn-ea"/>
                <a:cs typeface="+mn-cs"/>
              </a:rPr>
              <a:t>The primary step was to identify the path and row of the Ross Ice Shelf.  The path and row was needed in order to find Landsat images that covered the region of the Ross Ice Shelf.  Each member was assigned a specific path and row to examine.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236BF-CB0D-4D45-BD01-9D78778C9E14}" type="slidenum">
              <a:rPr lang="en-US" smtClean="0"/>
              <a:t>8</a:t>
            </a:fld>
            <a:endParaRPr lang="en-US"/>
          </a:p>
        </p:txBody>
      </p:sp>
    </p:spTree>
    <p:extLst>
      <p:ext uri="{BB962C8B-B14F-4D97-AF65-F5344CB8AC3E}">
        <p14:creationId xmlns:p14="http://schemas.microsoft.com/office/powerpoint/2010/main" val="321923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9</a:t>
            </a:fld>
            <a:endParaRPr lang="en-US"/>
          </a:p>
        </p:txBody>
      </p:sp>
    </p:spTree>
    <p:extLst>
      <p:ext uri="{BB962C8B-B14F-4D97-AF65-F5344CB8AC3E}">
        <p14:creationId xmlns:p14="http://schemas.microsoft.com/office/powerpoint/2010/main" val="419044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10</a:t>
            </a:fld>
            <a:endParaRPr lang="en-US"/>
          </a:p>
        </p:txBody>
      </p:sp>
    </p:spTree>
    <p:extLst>
      <p:ext uri="{BB962C8B-B14F-4D97-AF65-F5344CB8AC3E}">
        <p14:creationId xmlns:p14="http://schemas.microsoft.com/office/powerpoint/2010/main" val="116939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Charlie:</a:t>
            </a:r>
            <a:r>
              <a:rPr lang="en-US" baseline="0" dirty="0" smtClean="0"/>
              <a:t> </a:t>
            </a:r>
            <a:r>
              <a:rPr lang="en-US" dirty="0" smtClean="0"/>
              <a:t>Explain</a:t>
            </a:r>
            <a:r>
              <a:rPr lang="en-US" baseline="0" dirty="0" smtClean="0"/>
              <a:t> the equinox </a:t>
            </a:r>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11</a:t>
            </a:fld>
            <a:endParaRPr lang="en-US"/>
          </a:p>
        </p:txBody>
      </p:sp>
    </p:spTree>
    <p:extLst>
      <p:ext uri="{BB962C8B-B14F-4D97-AF65-F5344CB8AC3E}">
        <p14:creationId xmlns:p14="http://schemas.microsoft.com/office/powerpoint/2010/main" val="367527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Ayanna: </a:t>
            </a:r>
            <a:r>
              <a:rPr lang="en-US" sz="1200" kern="1200" dirty="0" smtClean="0">
                <a:solidFill>
                  <a:schemeClr val="tx1"/>
                </a:solidFill>
                <a:effectLst/>
                <a:latin typeface="+mn-lt"/>
                <a:ea typeface="+mn-ea"/>
                <a:cs typeface="+mn-cs"/>
              </a:rPr>
              <a:t>In order to create a vector file the points from the text file were imported into ENVI Classic using the point collection data table. The team then worked to change the settings to determine whether or not the X column should be labeled one or two and vice versa for the Y column.  The latitude column was labeled three and the longitude column was labeled four. The map projection was set to geographical latitude/longitude. The datum was set to WGS-84,which</a:t>
            </a:r>
            <a:r>
              <a:rPr lang="en-US" sz="1200" kern="1200" baseline="0" dirty="0" smtClean="0">
                <a:solidFill>
                  <a:schemeClr val="tx1"/>
                </a:solidFill>
                <a:effectLst/>
                <a:latin typeface="+mn-lt"/>
                <a:ea typeface="+mn-ea"/>
                <a:cs typeface="+mn-cs"/>
              </a:rPr>
              <a:t> stands for World Geographic Standard 1984,</a:t>
            </a:r>
            <a:r>
              <a:rPr lang="en-US" sz="1200" kern="1200" dirty="0" smtClean="0">
                <a:solidFill>
                  <a:schemeClr val="tx1"/>
                </a:solidFill>
                <a:effectLst/>
                <a:latin typeface="+mn-lt"/>
                <a:ea typeface="+mn-ea"/>
                <a:cs typeface="+mn-cs"/>
              </a:rPr>
              <a:t> and the unit was in degrees. The file as then saved as an EVF layer.  Next the file was opened as a vector file and it displayed the basal stress boundary of the ice shelf that was previously shrunken down.  </a:t>
            </a:r>
          </a:p>
          <a:p>
            <a:endParaRPr lang="en-US" dirty="0"/>
          </a:p>
        </p:txBody>
      </p:sp>
      <p:sp>
        <p:nvSpPr>
          <p:cNvPr id="4" name="Slide Number Placeholder 3"/>
          <p:cNvSpPr>
            <a:spLocks noGrp="1"/>
          </p:cNvSpPr>
          <p:nvPr>
            <p:ph type="sldNum" sz="quarter" idx="10"/>
          </p:nvPr>
        </p:nvSpPr>
        <p:spPr/>
        <p:txBody>
          <a:bodyPr/>
          <a:lstStyle/>
          <a:p>
            <a:fld id="{2E2236BF-CB0D-4D45-BD01-9D78778C9E14}" type="slidenum">
              <a:rPr lang="en-US" smtClean="0"/>
              <a:t>12</a:t>
            </a:fld>
            <a:endParaRPr lang="en-US"/>
          </a:p>
        </p:txBody>
      </p:sp>
    </p:spTree>
    <p:extLst>
      <p:ext uri="{BB962C8B-B14F-4D97-AF65-F5344CB8AC3E}">
        <p14:creationId xmlns:p14="http://schemas.microsoft.com/office/powerpoint/2010/main" val="33528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8049F9-2357-7346-ABC5-BB330ABE9A3D}"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049F9-2357-7346-ABC5-BB330ABE9A3D}"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049F9-2357-7346-ABC5-BB330ABE9A3D}"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8049F9-2357-7346-ABC5-BB330ABE9A3D}"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58049F9-2357-7346-ABC5-BB330ABE9A3D}"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8049F9-2357-7346-ABC5-BB330ABE9A3D}" type="datetimeFigureOut">
              <a:rPr lang="en-US" smtClean="0"/>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ABD2E-F269-CE47-80C7-42FE2B08063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8049F9-2357-7346-ABC5-BB330ABE9A3D}" type="datetimeFigureOut">
              <a:rPr lang="en-US" smtClean="0"/>
              <a:t>7/14/15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049F9-2357-7346-ABC5-BB330ABE9A3D}" type="datetimeFigureOut">
              <a:rPr lang="en-US" smtClean="0"/>
              <a:t>7/14/15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049F9-2357-7346-ABC5-BB330ABE9A3D}" type="datetimeFigureOut">
              <a:rPr lang="en-US" smtClean="0"/>
              <a:t>7/14/15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58049F9-2357-7346-ABC5-BB330ABE9A3D}" type="datetimeFigureOut">
              <a:rPr lang="en-US" smtClean="0"/>
              <a:t>7/14/15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BAABD2E-F269-CE47-80C7-42FE2B0806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049F9-2357-7346-ABC5-BB330ABE9A3D}" type="datetimeFigureOut">
              <a:rPr lang="en-US" smtClean="0"/>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ABD2E-F269-CE47-80C7-42FE2B0806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58049F9-2357-7346-ABC5-BB330ABE9A3D}" type="datetimeFigureOut">
              <a:rPr lang="en-US" smtClean="0"/>
              <a:t>7/14/15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BAABD2E-F269-CE47-80C7-42FE2B0806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457200" y="1361779"/>
            <a:ext cx="8458200" cy="3134021"/>
          </a:xfrm>
        </p:spPr>
        <p:txBody>
          <a:bodyPr>
            <a:normAutofit/>
          </a:bodyPr>
          <a:lstStyle/>
          <a:p>
            <a:pPr marL="0" indent="0" algn="ctr" eaLnBrk="1" hangingPunct="1">
              <a:buNone/>
            </a:pPr>
            <a:r>
              <a:rPr lang="en-US" sz="2800" dirty="0" smtClean="0">
                <a:ea typeface="ＭＳ Ｐゴシック" charset="-128"/>
                <a:cs typeface="ＭＳ Ｐゴシック" charset="-128"/>
              </a:rPr>
              <a:t>Validation of the Antarctic Snow Accumulation and Ice Discharge Basal Stress Boundary of the Southeastern Region of the Ross Ice Shelf, Antarctica  </a:t>
            </a:r>
            <a:endParaRPr lang="en-US" sz="2800" dirty="0">
              <a:ea typeface="ＭＳ Ｐゴシック" charset="-128"/>
              <a:cs typeface="ＭＳ Ｐゴシック" charset="-128"/>
            </a:endParaRPr>
          </a:p>
        </p:txBody>
      </p:sp>
    </p:spTree>
    <p:extLst>
      <p:ext uri="{BB962C8B-B14F-4D97-AF65-F5344CB8AC3E}">
        <p14:creationId xmlns:p14="http://schemas.microsoft.com/office/powerpoint/2010/main" val="45560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Stress Boundary Text File </a:t>
            </a:r>
            <a:endParaRPr lang="en-US" dirty="0"/>
          </a:p>
        </p:txBody>
      </p:sp>
      <p:pic>
        <p:nvPicPr>
          <p:cNvPr id="4" name="Picture 3" descr="Screen Shot 2015-07-08 at 3.14.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62" y="1119218"/>
            <a:ext cx="3768892" cy="4722690"/>
          </a:xfrm>
          <a:prstGeom prst="rect">
            <a:avLst/>
          </a:prstGeom>
        </p:spPr>
      </p:pic>
      <p:pic>
        <p:nvPicPr>
          <p:cNvPr id="5" name="Picture 4" descr="Screen Shot 2015-07-08 at 3.15.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147" y="1119218"/>
            <a:ext cx="4041023" cy="4722690"/>
          </a:xfrm>
          <a:prstGeom prst="rect">
            <a:avLst/>
          </a:prstGeom>
        </p:spPr>
      </p:pic>
      <p:sp>
        <p:nvSpPr>
          <p:cNvPr id="3" name="TextBox 2"/>
          <p:cNvSpPr txBox="1"/>
          <p:nvPr/>
        </p:nvSpPr>
        <p:spPr>
          <a:xfrm>
            <a:off x="4960471" y="3475922"/>
            <a:ext cx="669211" cy="369332"/>
          </a:xfrm>
          <a:prstGeom prst="rect">
            <a:avLst/>
          </a:prstGeom>
          <a:noFill/>
        </p:spPr>
        <p:txBody>
          <a:bodyPr wrap="none" rtlCol="0">
            <a:spAutoFit/>
          </a:bodyPr>
          <a:lstStyle/>
          <a:p>
            <a:r>
              <a:rPr lang="en-US" dirty="0" smtClean="0">
                <a:solidFill>
                  <a:srgbClr val="FFFFFF"/>
                </a:solidFill>
              </a:rPr>
              <a:t>Land</a:t>
            </a:r>
            <a:endParaRPr lang="en-US" dirty="0">
              <a:solidFill>
                <a:srgbClr val="FFFFFF"/>
              </a:solidFill>
            </a:endParaRPr>
          </a:p>
        </p:txBody>
      </p:sp>
      <p:sp>
        <p:nvSpPr>
          <p:cNvPr id="6" name="TextBox 5"/>
          <p:cNvSpPr txBox="1"/>
          <p:nvPr/>
        </p:nvSpPr>
        <p:spPr>
          <a:xfrm>
            <a:off x="6917765" y="2435412"/>
            <a:ext cx="752730" cy="369332"/>
          </a:xfrm>
          <a:prstGeom prst="rect">
            <a:avLst/>
          </a:prstGeom>
          <a:noFill/>
        </p:spPr>
        <p:txBody>
          <a:bodyPr wrap="none" rtlCol="0">
            <a:spAutoFit/>
          </a:bodyPr>
          <a:lstStyle/>
          <a:p>
            <a:r>
              <a:rPr lang="en-US" dirty="0" smtClean="0">
                <a:solidFill>
                  <a:srgbClr val="FFFFFF"/>
                </a:solidFill>
              </a:rPr>
              <a:t>Water</a:t>
            </a:r>
            <a:endParaRPr lang="en-US" dirty="0">
              <a:solidFill>
                <a:srgbClr val="FFFFFF"/>
              </a:solidFill>
            </a:endParaRPr>
          </a:p>
        </p:txBody>
      </p:sp>
    </p:spTree>
    <p:extLst>
      <p:ext uri="{BB962C8B-B14F-4D97-AF65-F5344CB8AC3E}">
        <p14:creationId xmlns:p14="http://schemas.microsoft.com/office/powerpoint/2010/main" val="4009611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59"/>
            <a:ext cx="3450216" cy="4654475"/>
          </a:xfrm>
        </p:spPr>
        <p:txBody>
          <a:bodyPr/>
          <a:lstStyle/>
          <a:p>
            <a:r>
              <a:rPr lang="en-US" sz="3600" dirty="0" smtClean="0"/>
              <a:t>Error in File Shrinking </a:t>
            </a:r>
            <a:endParaRPr lang="en-US" sz="3600" dirty="0"/>
          </a:p>
        </p:txBody>
      </p:sp>
      <p:pic>
        <p:nvPicPr>
          <p:cNvPr id="6" name="Picture 5" descr="Screen Shot 2015-07-13 at 5.12.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459" y="619759"/>
            <a:ext cx="4135288" cy="5204759"/>
          </a:xfrm>
          <a:prstGeom prst="rect">
            <a:avLst/>
          </a:prstGeom>
        </p:spPr>
      </p:pic>
    </p:spTree>
    <p:extLst>
      <p:ext uri="{BB962C8B-B14F-4D97-AF65-F5344CB8AC3E}">
        <p14:creationId xmlns:p14="http://schemas.microsoft.com/office/powerpoint/2010/main" val="19399049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 vector file </a:t>
            </a:r>
            <a:endParaRPr lang="en-US" dirty="0"/>
          </a:p>
        </p:txBody>
      </p:sp>
      <p:pic>
        <p:nvPicPr>
          <p:cNvPr id="4" name="Picture 3" descr="Screen Shot 2015-07-08 at 3.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965" y="767346"/>
            <a:ext cx="2631233" cy="5850021"/>
          </a:xfrm>
          <a:prstGeom prst="rect">
            <a:avLst/>
          </a:prstGeom>
        </p:spPr>
      </p:pic>
      <p:pic>
        <p:nvPicPr>
          <p:cNvPr id="5" name="Picture 4" descr="Screen Shot 2015-07-08 at 3.53.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00" y="1695450"/>
            <a:ext cx="5790670" cy="2582445"/>
          </a:xfrm>
          <a:prstGeom prst="rect">
            <a:avLst/>
          </a:prstGeom>
        </p:spPr>
      </p:pic>
    </p:spTree>
    <p:extLst>
      <p:ext uri="{BB962C8B-B14F-4D97-AF65-F5344CB8AC3E}">
        <p14:creationId xmlns:p14="http://schemas.microsoft.com/office/powerpoint/2010/main" val="28360083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of the basal Stress Boundary</a:t>
            </a:r>
            <a:endParaRPr lang="en-US" dirty="0"/>
          </a:p>
        </p:txBody>
      </p:sp>
      <p:sp>
        <p:nvSpPr>
          <p:cNvPr id="3" name="Content Placeholder 2"/>
          <p:cNvSpPr>
            <a:spLocks noGrp="1"/>
          </p:cNvSpPr>
          <p:nvPr>
            <p:ph idx="1"/>
          </p:nvPr>
        </p:nvSpPr>
        <p:spPr/>
        <p:txBody>
          <a:bodyPr/>
          <a:lstStyle/>
          <a:p>
            <a:pPr>
              <a:buFont typeface="Arial"/>
              <a:buChar char="•"/>
            </a:pPr>
            <a:r>
              <a:rPr lang="en-US" sz="2300" dirty="0" smtClean="0"/>
              <a:t>Image accuracy and resolution has improved over time</a:t>
            </a:r>
          </a:p>
          <a:p>
            <a:pPr>
              <a:buFont typeface="Arial"/>
              <a:buChar char="•"/>
            </a:pPr>
            <a:r>
              <a:rPr lang="en-US" sz="2300" dirty="0" smtClean="0"/>
              <a:t>Older images needed additional processing</a:t>
            </a:r>
          </a:p>
          <a:p>
            <a:pPr>
              <a:buFont typeface="Arial"/>
              <a:buChar char="•"/>
            </a:pPr>
            <a:r>
              <a:rPr lang="en-US" sz="2300" dirty="0" smtClean="0"/>
              <a:t>Image warping </a:t>
            </a:r>
          </a:p>
          <a:p>
            <a:pPr>
              <a:buFont typeface="Arial"/>
              <a:buChar char="•"/>
            </a:pPr>
            <a:endParaRPr lang="en-US" dirty="0"/>
          </a:p>
        </p:txBody>
      </p:sp>
    </p:spTree>
    <p:extLst>
      <p:ext uri="{BB962C8B-B14F-4D97-AF65-F5344CB8AC3E}">
        <p14:creationId xmlns:p14="http://schemas.microsoft.com/office/powerpoint/2010/main" val="41759318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Geo-referencing the image</a:t>
            </a:r>
            <a:endParaRPr lang="en-US" dirty="0"/>
          </a:p>
        </p:txBody>
      </p:sp>
      <p:sp>
        <p:nvSpPr>
          <p:cNvPr id="3" name="Content Placeholder 2"/>
          <p:cNvSpPr>
            <a:spLocks noGrp="1"/>
          </p:cNvSpPr>
          <p:nvPr>
            <p:ph idx="1"/>
          </p:nvPr>
        </p:nvSpPr>
        <p:spPr/>
        <p:txBody>
          <a:bodyPr/>
          <a:lstStyle/>
          <a:p>
            <a:pPr>
              <a:buFont typeface="Arial"/>
              <a:buChar char="•"/>
            </a:pPr>
            <a:r>
              <a:rPr lang="en-US" sz="2300" dirty="0" smtClean="0"/>
              <a:t>ENVI Classic and ENVI 5.0</a:t>
            </a:r>
          </a:p>
          <a:p>
            <a:pPr>
              <a:buFont typeface="Arial"/>
              <a:buChar char="•"/>
            </a:pPr>
            <a:r>
              <a:rPr lang="en-US" sz="2300" dirty="0" smtClean="0"/>
              <a:t>Base image: recent image</a:t>
            </a:r>
          </a:p>
          <a:p>
            <a:pPr>
              <a:buFont typeface="Arial"/>
              <a:buChar char="•"/>
            </a:pPr>
            <a:r>
              <a:rPr lang="en-US" sz="2300" dirty="0" smtClean="0"/>
              <a:t>Warp image: older image </a:t>
            </a:r>
          </a:p>
          <a:p>
            <a:pPr marL="0" indent="0"/>
            <a:endParaRPr lang="en-US" sz="2300" dirty="0" smtClean="0"/>
          </a:p>
          <a:p>
            <a:pPr>
              <a:buFont typeface="Arial"/>
              <a:buChar char="•"/>
            </a:pPr>
            <a:endParaRPr lang="en-US" dirty="0"/>
          </a:p>
        </p:txBody>
      </p:sp>
    </p:spTree>
    <p:extLst>
      <p:ext uri="{BB962C8B-B14F-4D97-AF65-F5344CB8AC3E}">
        <p14:creationId xmlns:p14="http://schemas.microsoft.com/office/powerpoint/2010/main" val="18741825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warping</a:t>
            </a:r>
            <a:endParaRPr lang="en-US" dirty="0"/>
          </a:p>
        </p:txBody>
      </p:sp>
      <p:sp>
        <p:nvSpPr>
          <p:cNvPr id="3" name="Content Placeholder 2"/>
          <p:cNvSpPr>
            <a:spLocks noGrp="1"/>
          </p:cNvSpPr>
          <p:nvPr>
            <p:ph idx="1"/>
          </p:nvPr>
        </p:nvSpPr>
        <p:spPr>
          <a:xfrm>
            <a:off x="822960" y="1100628"/>
            <a:ext cx="3775777" cy="3579849"/>
          </a:xfrm>
        </p:spPr>
        <p:txBody>
          <a:bodyPr>
            <a:normAutofit/>
          </a:bodyPr>
          <a:lstStyle/>
          <a:p>
            <a:pPr>
              <a:buFont typeface="Arial"/>
              <a:buChar char="•"/>
            </a:pPr>
            <a:r>
              <a:rPr lang="en-US" sz="2300" dirty="0" smtClean="0"/>
              <a:t>Minimum of 5 points</a:t>
            </a:r>
          </a:p>
          <a:p>
            <a:pPr>
              <a:buFont typeface="Arial"/>
              <a:buChar char="•"/>
            </a:pPr>
            <a:r>
              <a:rPr lang="en-US" sz="2300" dirty="0" smtClean="0"/>
              <a:t>Images are linked</a:t>
            </a:r>
          </a:p>
          <a:p>
            <a:pPr>
              <a:buFont typeface="Arial"/>
              <a:buChar char="•"/>
            </a:pPr>
            <a:r>
              <a:rPr lang="en-US" sz="2300" dirty="0" smtClean="0"/>
              <a:t>Similarities are highlighted </a:t>
            </a:r>
          </a:p>
          <a:p>
            <a:pPr>
              <a:buFont typeface="Arial"/>
              <a:buChar char="•"/>
            </a:pPr>
            <a:endParaRPr lang="en-US" sz="2300" dirty="0"/>
          </a:p>
        </p:txBody>
      </p:sp>
      <p:pic>
        <p:nvPicPr>
          <p:cNvPr id="4" name="Picture 3" descr="Screen Shot 2015-07-08 at 4.06.13 PM.png"/>
          <p:cNvPicPr>
            <a:picLocks noChangeAspect="1"/>
          </p:cNvPicPr>
          <p:nvPr/>
        </p:nvPicPr>
        <p:blipFill rotWithShape="1">
          <a:blip r:embed="rId3">
            <a:extLst>
              <a:ext uri="{28A0092B-C50C-407E-A947-70E740481C1C}">
                <a14:useLocalDpi xmlns:a14="http://schemas.microsoft.com/office/drawing/2010/main" val="0"/>
              </a:ext>
            </a:extLst>
          </a:blip>
          <a:srcRect r="709"/>
          <a:stretch/>
        </p:blipFill>
        <p:spPr>
          <a:xfrm>
            <a:off x="4834827" y="490675"/>
            <a:ext cx="3808280" cy="4276906"/>
          </a:xfrm>
          <a:prstGeom prst="rect">
            <a:avLst/>
          </a:prstGeom>
        </p:spPr>
      </p:pic>
    </p:spTree>
    <p:extLst>
      <p:ext uri="{BB962C8B-B14F-4D97-AF65-F5344CB8AC3E}">
        <p14:creationId xmlns:p14="http://schemas.microsoft.com/office/powerpoint/2010/main" val="248019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images</a:t>
            </a:r>
            <a:endParaRPr lang="en-US" dirty="0"/>
          </a:p>
        </p:txBody>
      </p:sp>
      <p:pic>
        <p:nvPicPr>
          <p:cNvPr id="5" name="Picture 4" descr="Screen Shot 2015-07-08 at 4.03.44 PM.png"/>
          <p:cNvPicPr>
            <a:picLocks noChangeAspect="1"/>
          </p:cNvPicPr>
          <p:nvPr/>
        </p:nvPicPr>
        <p:blipFill rotWithShape="1">
          <a:blip r:embed="rId3">
            <a:extLst>
              <a:ext uri="{28A0092B-C50C-407E-A947-70E740481C1C}">
                <a14:useLocalDpi xmlns:a14="http://schemas.microsoft.com/office/drawing/2010/main" val="0"/>
              </a:ext>
            </a:extLst>
          </a:blip>
          <a:srcRect t="-4866" r="53862"/>
          <a:stretch/>
        </p:blipFill>
        <p:spPr>
          <a:xfrm>
            <a:off x="721895" y="788737"/>
            <a:ext cx="3081528" cy="4954841"/>
          </a:xfrm>
          <a:prstGeom prst="rect">
            <a:avLst/>
          </a:prstGeom>
        </p:spPr>
      </p:pic>
      <p:pic>
        <p:nvPicPr>
          <p:cNvPr id="6" name="Picture 5" descr="Screen Shot 2015-07-08 at 4.03.44 PM.png"/>
          <p:cNvPicPr>
            <a:picLocks noChangeAspect="1"/>
          </p:cNvPicPr>
          <p:nvPr/>
        </p:nvPicPr>
        <p:blipFill rotWithShape="1">
          <a:blip r:embed="rId3">
            <a:extLst>
              <a:ext uri="{28A0092B-C50C-407E-A947-70E740481C1C}">
                <a14:useLocalDpi xmlns:a14="http://schemas.microsoft.com/office/drawing/2010/main" val="0"/>
              </a:ext>
            </a:extLst>
          </a:blip>
          <a:srcRect l="53744"/>
          <a:stretch/>
        </p:blipFill>
        <p:spPr>
          <a:xfrm>
            <a:off x="5351252" y="924998"/>
            <a:ext cx="3122989" cy="4818580"/>
          </a:xfrm>
          <a:prstGeom prst="rect">
            <a:avLst/>
          </a:prstGeom>
        </p:spPr>
      </p:pic>
    </p:spTree>
    <p:extLst>
      <p:ext uri="{BB962C8B-B14F-4D97-AF65-F5344CB8AC3E}">
        <p14:creationId xmlns:p14="http://schemas.microsoft.com/office/powerpoint/2010/main" val="38520472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mtClean="0"/>
              <a:t>Tracking Deviations”</a:t>
            </a:r>
            <a:endParaRPr lang="en-US" dirty="0"/>
          </a:p>
        </p:txBody>
      </p:sp>
      <p:pic>
        <p:nvPicPr>
          <p:cNvPr id="5" name="Picture 4" descr="199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88" y="1109579"/>
            <a:ext cx="3643533" cy="4134184"/>
          </a:xfrm>
          <a:prstGeom prst="rect">
            <a:avLst/>
          </a:prstGeom>
        </p:spPr>
      </p:pic>
      <p:pic>
        <p:nvPicPr>
          <p:cNvPr id="6" name="Picture 5" descr="20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088" y="1109579"/>
            <a:ext cx="3639658" cy="4138863"/>
          </a:xfrm>
          <a:prstGeom prst="rect">
            <a:avLst/>
          </a:prstGeom>
        </p:spPr>
      </p:pic>
      <p:sp>
        <p:nvSpPr>
          <p:cNvPr id="3" name="TextBox 2"/>
          <p:cNvSpPr txBox="1"/>
          <p:nvPr/>
        </p:nvSpPr>
        <p:spPr>
          <a:xfrm>
            <a:off x="657411" y="3929529"/>
            <a:ext cx="1210235" cy="369332"/>
          </a:xfrm>
          <a:prstGeom prst="rect">
            <a:avLst/>
          </a:prstGeom>
          <a:noFill/>
        </p:spPr>
        <p:txBody>
          <a:bodyPr wrap="square" rtlCol="0">
            <a:spAutoFit/>
          </a:bodyPr>
          <a:lstStyle/>
          <a:p>
            <a:r>
              <a:rPr lang="en-US" dirty="0" smtClean="0"/>
              <a:t>Land</a:t>
            </a:r>
            <a:endParaRPr lang="en-US" dirty="0"/>
          </a:p>
        </p:txBody>
      </p:sp>
      <p:sp>
        <p:nvSpPr>
          <p:cNvPr id="4" name="TextBox 3"/>
          <p:cNvSpPr txBox="1"/>
          <p:nvPr/>
        </p:nvSpPr>
        <p:spPr>
          <a:xfrm>
            <a:off x="7351058" y="3929529"/>
            <a:ext cx="752730" cy="369332"/>
          </a:xfrm>
          <a:prstGeom prst="rect">
            <a:avLst/>
          </a:prstGeom>
          <a:noFill/>
        </p:spPr>
        <p:txBody>
          <a:bodyPr wrap="none" rtlCol="0">
            <a:spAutoFit/>
          </a:bodyPr>
          <a:lstStyle/>
          <a:p>
            <a:r>
              <a:rPr lang="en-US" dirty="0" smtClean="0">
                <a:solidFill>
                  <a:schemeClr val="bg1"/>
                </a:solidFill>
              </a:rPr>
              <a:t>Water</a:t>
            </a:r>
            <a:endParaRPr lang="en-US" dirty="0">
              <a:solidFill>
                <a:schemeClr val="bg1"/>
              </a:solidFill>
            </a:endParaRPr>
          </a:p>
        </p:txBody>
      </p:sp>
      <p:sp>
        <p:nvSpPr>
          <p:cNvPr id="7" name="TextBox 6"/>
          <p:cNvSpPr txBox="1"/>
          <p:nvPr/>
        </p:nvSpPr>
        <p:spPr>
          <a:xfrm>
            <a:off x="5289088" y="3897263"/>
            <a:ext cx="1210235" cy="369332"/>
          </a:xfrm>
          <a:prstGeom prst="rect">
            <a:avLst/>
          </a:prstGeom>
          <a:noFill/>
        </p:spPr>
        <p:txBody>
          <a:bodyPr wrap="square" rtlCol="0">
            <a:spAutoFit/>
          </a:bodyPr>
          <a:lstStyle/>
          <a:p>
            <a:r>
              <a:rPr lang="en-US" dirty="0" smtClean="0"/>
              <a:t>Land</a:t>
            </a:r>
            <a:endParaRPr lang="en-US" dirty="0"/>
          </a:p>
        </p:txBody>
      </p:sp>
      <p:sp>
        <p:nvSpPr>
          <p:cNvPr id="8" name="TextBox 7"/>
          <p:cNvSpPr txBox="1"/>
          <p:nvPr/>
        </p:nvSpPr>
        <p:spPr>
          <a:xfrm>
            <a:off x="2692399" y="3897263"/>
            <a:ext cx="752730" cy="369332"/>
          </a:xfrm>
          <a:prstGeom prst="rect">
            <a:avLst/>
          </a:prstGeom>
          <a:noFill/>
        </p:spPr>
        <p:txBody>
          <a:bodyPr wrap="none" rtlCol="0">
            <a:spAutoFit/>
          </a:bodyPr>
          <a:lstStyle/>
          <a:p>
            <a:r>
              <a:rPr lang="en-US" dirty="0" smtClean="0">
                <a:solidFill>
                  <a:schemeClr val="bg1"/>
                </a:solidFill>
              </a:rPr>
              <a:t>Water</a:t>
            </a:r>
            <a:endParaRPr lang="en-US" dirty="0">
              <a:solidFill>
                <a:schemeClr val="bg1"/>
              </a:solidFill>
            </a:endParaRPr>
          </a:p>
        </p:txBody>
      </p:sp>
    </p:spTree>
    <p:extLst>
      <p:ext uri="{BB962C8B-B14F-4D97-AF65-F5344CB8AC3E}">
        <p14:creationId xmlns:p14="http://schemas.microsoft.com/office/powerpoint/2010/main" val="29102415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creen Shot 2015-07-14 at 12.35.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30" y="1172882"/>
            <a:ext cx="3822529" cy="3518646"/>
          </a:xfrm>
          <a:prstGeom prst="rect">
            <a:avLst/>
          </a:prstGeom>
        </p:spPr>
      </p:pic>
      <p:pic>
        <p:nvPicPr>
          <p:cNvPr id="7" name="Picture 6" descr="Screen Shot 2015-07-14 at 12.35.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587" y="1198281"/>
            <a:ext cx="3845777" cy="3493247"/>
          </a:xfrm>
          <a:prstGeom prst="rect">
            <a:avLst/>
          </a:prstGeom>
        </p:spPr>
      </p:pic>
      <p:sp>
        <p:nvSpPr>
          <p:cNvPr id="8" name="TextBox 7"/>
          <p:cNvSpPr txBox="1"/>
          <p:nvPr/>
        </p:nvSpPr>
        <p:spPr>
          <a:xfrm>
            <a:off x="2764118" y="3556000"/>
            <a:ext cx="726130" cy="369332"/>
          </a:xfrm>
          <a:prstGeom prst="rect">
            <a:avLst/>
          </a:prstGeom>
          <a:noFill/>
        </p:spPr>
        <p:txBody>
          <a:bodyPr wrap="none" rtlCol="0">
            <a:spAutoFit/>
          </a:bodyPr>
          <a:lstStyle/>
          <a:p>
            <a:r>
              <a:rPr lang="en-US" dirty="0" smtClean="0">
                <a:solidFill>
                  <a:srgbClr val="FFFFFF"/>
                </a:solidFill>
              </a:rPr>
              <a:t>2000</a:t>
            </a:r>
            <a:endParaRPr lang="en-US" dirty="0">
              <a:solidFill>
                <a:srgbClr val="FFFFFF"/>
              </a:solidFill>
            </a:endParaRPr>
          </a:p>
        </p:txBody>
      </p:sp>
      <p:sp>
        <p:nvSpPr>
          <p:cNvPr id="9" name="TextBox 8"/>
          <p:cNvSpPr txBox="1"/>
          <p:nvPr/>
        </p:nvSpPr>
        <p:spPr>
          <a:xfrm>
            <a:off x="7291294" y="3641453"/>
            <a:ext cx="709900" cy="369332"/>
          </a:xfrm>
          <a:prstGeom prst="rect">
            <a:avLst/>
          </a:prstGeom>
          <a:noFill/>
        </p:spPr>
        <p:txBody>
          <a:bodyPr wrap="none" rtlCol="0">
            <a:spAutoFit/>
          </a:bodyPr>
          <a:lstStyle/>
          <a:p>
            <a:r>
              <a:rPr lang="en-US" dirty="0" smtClean="0">
                <a:solidFill>
                  <a:srgbClr val="FFFFFF"/>
                </a:solidFill>
              </a:rPr>
              <a:t>2014</a:t>
            </a:r>
            <a:endParaRPr lang="en-US" dirty="0">
              <a:solidFill>
                <a:srgbClr val="FFFFFF"/>
              </a:solidFill>
            </a:endParaRPr>
          </a:p>
        </p:txBody>
      </p:sp>
    </p:spTree>
    <p:extLst>
      <p:ext uri="{BB962C8B-B14F-4D97-AF65-F5344CB8AC3E}">
        <p14:creationId xmlns:p14="http://schemas.microsoft.com/office/powerpoint/2010/main" val="45301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7-14 at 12.38.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89" y="1298762"/>
            <a:ext cx="3914456" cy="3557120"/>
          </a:xfrm>
          <a:prstGeom prst="rect">
            <a:avLst/>
          </a:prstGeom>
        </p:spPr>
      </p:pic>
      <p:pic>
        <p:nvPicPr>
          <p:cNvPr id="5" name="Picture 4" descr="Screen Shot 2015-07-14 at 12.38.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547" y="1298762"/>
            <a:ext cx="3898214" cy="3557120"/>
          </a:xfrm>
          <a:prstGeom prst="rect">
            <a:avLst/>
          </a:prstGeom>
        </p:spPr>
      </p:pic>
      <p:sp>
        <p:nvSpPr>
          <p:cNvPr id="6" name="TextBox 5"/>
          <p:cNvSpPr txBox="1"/>
          <p:nvPr/>
        </p:nvSpPr>
        <p:spPr>
          <a:xfrm>
            <a:off x="3033059" y="2599765"/>
            <a:ext cx="723087" cy="369332"/>
          </a:xfrm>
          <a:prstGeom prst="rect">
            <a:avLst/>
          </a:prstGeom>
          <a:noFill/>
        </p:spPr>
        <p:txBody>
          <a:bodyPr wrap="none" rtlCol="0">
            <a:spAutoFit/>
          </a:bodyPr>
          <a:lstStyle/>
          <a:p>
            <a:r>
              <a:rPr lang="en-US" dirty="0" smtClean="0">
                <a:solidFill>
                  <a:srgbClr val="FFFFFF"/>
                </a:solidFill>
              </a:rPr>
              <a:t>1988</a:t>
            </a:r>
            <a:endParaRPr lang="en-US" dirty="0">
              <a:solidFill>
                <a:srgbClr val="FFFFFF"/>
              </a:solidFill>
            </a:endParaRPr>
          </a:p>
        </p:txBody>
      </p:sp>
      <p:sp>
        <p:nvSpPr>
          <p:cNvPr id="7" name="TextBox 6"/>
          <p:cNvSpPr txBox="1"/>
          <p:nvPr/>
        </p:nvSpPr>
        <p:spPr>
          <a:xfrm>
            <a:off x="7306235" y="2375647"/>
            <a:ext cx="709900" cy="369332"/>
          </a:xfrm>
          <a:prstGeom prst="rect">
            <a:avLst/>
          </a:prstGeom>
          <a:noFill/>
        </p:spPr>
        <p:txBody>
          <a:bodyPr wrap="none" rtlCol="0">
            <a:spAutoFit/>
          </a:bodyPr>
          <a:lstStyle/>
          <a:p>
            <a:r>
              <a:rPr lang="en-US" dirty="0" smtClean="0">
                <a:solidFill>
                  <a:srgbClr val="FFFFFF"/>
                </a:solidFill>
              </a:rPr>
              <a:t>2014</a:t>
            </a:r>
            <a:endParaRPr lang="en-US" dirty="0">
              <a:solidFill>
                <a:srgbClr val="FFFFFF"/>
              </a:solidFill>
            </a:endParaRPr>
          </a:p>
        </p:txBody>
      </p:sp>
    </p:spTree>
    <p:extLst>
      <p:ext uri="{BB962C8B-B14F-4D97-AF65-F5344CB8AC3E}">
        <p14:creationId xmlns:p14="http://schemas.microsoft.com/office/powerpoint/2010/main" val="5098117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pic>
        <p:nvPicPr>
          <p:cNvPr id="4" name="Picture 3" descr="A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41" y="1057516"/>
            <a:ext cx="1933052" cy="2899578"/>
          </a:xfrm>
          <a:prstGeom prst="rect">
            <a:avLst/>
          </a:prstGeom>
        </p:spPr>
      </p:pic>
      <p:pic>
        <p:nvPicPr>
          <p:cNvPr id="5" name="Picture 4" descr="C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62" y="1057516"/>
            <a:ext cx="1933052" cy="2899578"/>
          </a:xfrm>
          <a:prstGeom prst="rect">
            <a:avLst/>
          </a:prstGeom>
        </p:spPr>
      </p:pic>
      <p:pic>
        <p:nvPicPr>
          <p:cNvPr id="6" name="Picture 5" descr="KK.jpg"/>
          <p:cNvPicPr>
            <a:picLocks noChangeAspect="1"/>
          </p:cNvPicPr>
          <p:nvPr/>
        </p:nvPicPr>
        <p:blipFill rotWithShape="1">
          <a:blip r:embed="rId4">
            <a:extLst>
              <a:ext uri="{28A0092B-C50C-407E-A947-70E740481C1C}">
                <a14:useLocalDpi xmlns:a14="http://schemas.microsoft.com/office/drawing/2010/main" val="0"/>
              </a:ext>
            </a:extLst>
          </a:blip>
          <a:srcRect l="19900" r="27205"/>
          <a:stretch/>
        </p:blipFill>
        <p:spPr>
          <a:xfrm>
            <a:off x="6244684" y="1057516"/>
            <a:ext cx="2204006" cy="2899578"/>
          </a:xfrm>
          <a:prstGeom prst="rect">
            <a:avLst/>
          </a:prstGeom>
        </p:spPr>
      </p:pic>
      <p:sp>
        <p:nvSpPr>
          <p:cNvPr id="7" name="TextBox 6"/>
          <p:cNvSpPr txBox="1"/>
          <p:nvPr/>
        </p:nvSpPr>
        <p:spPr>
          <a:xfrm>
            <a:off x="734670" y="3984618"/>
            <a:ext cx="2445396" cy="369332"/>
          </a:xfrm>
          <a:prstGeom prst="rect">
            <a:avLst/>
          </a:prstGeom>
          <a:noFill/>
        </p:spPr>
        <p:txBody>
          <a:bodyPr wrap="square" rtlCol="0">
            <a:spAutoFit/>
          </a:bodyPr>
          <a:lstStyle/>
          <a:p>
            <a:pPr algn="ctr"/>
            <a:r>
              <a:rPr lang="en-US" dirty="0" smtClean="0"/>
              <a:t>Ayanna Overton, junior </a:t>
            </a:r>
            <a:endParaRPr lang="en-US" dirty="0"/>
          </a:p>
        </p:txBody>
      </p:sp>
      <p:sp>
        <p:nvSpPr>
          <p:cNvPr id="9" name="TextBox 8"/>
          <p:cNvSpPr txBox="1"/>
          <p:nvPr/>
        </p:nvSpPr>
        <p:spPr>
          <a:xfrm>
            <a:off x="3452944" y="4030784"/>
            <a:ext cx="2371929" cy="369332"/>
          </a:xfrm>
          <a:prstGeom prst="rect">
            <a:avLst/>
          </a:prstGeom>
          <a:noFill/>
        </p:spPr>
        <p:txBody>
          <a:bodyPr wrap="square" rtlCol="0">
            <a:spAutoFit/>
          </a:bodyPr>
          <a:lstStyle/>
          <a:p>
            <a:pPr algn="ctr"/>
            <a:r>
              <a:rPr lang="en-US" dirty="0" smtClean="0"/>
              <a:t>Charlie Nelson, senior</a:t>
            </a:r>
          </a:p>
        </p:txBody>
      </p:sp>
      <p:sp>
        <p:nvSpPr>
          <p:cNvPr id="10" name="TextBox 9"/>
          <p:cNvSpPr txBox="1"/>
          <p:nvPr/>
        </p:nvSpPr>
        <p:spPr>
          <a:xfrm>
            <a:off x="5940318" y="4030784"/>
            <a:ext cx="2980657" cy="369332"/>
          </a:xfrm>
          <a:prstGeom prst="rect">
            <a:avLst/>
          </a:prstGeom>
          <a:noFill/>
        </p:spPr>
        <p:txBody>
          <a:bodyPr wrap="square" rtlCol="0">
            <a:spAutoFit/>
          </a:bodyPr>
          <a:lstStyle/>
          <a:p>
            <a:pPr algn="ctr"/>
            <a:r>
              <a:rPr lang="en-US" dirty="0" smtClean="0"/>
              <a:t>Kamberlin King, sophomore</a:t>
            </a:r>
            <a:endParaRPr lang="en-US" dirty="0"/>
          </a:p>
        </p:txBody>
      </p:sp>
      <p:sp>
        <p:nvSpPr>
          <p:cNvPr id="11" name="TextBox 10"/>
          <p:cNvSpPr txBox="1"/>
          <p:nvPr/>
        </p:nvSpPr>
        <p:spPr>
          <a:xfrm>
            <a:off x="545754" y="4321684"/>
            <a:ext cx="2823226" cy="646331"/>
          </a:xfrm>
          <a:prstGeom prst="rect">
            <a:avLst/>
          </a:prstGeom>
          <a:noFill/>
        </p:spPr>
        <p:txBody>
          <a:bodyPr wrap="square" rtlCol="0">
            <a:spAutoFit/>
          </a:bodyPr>
          <a:lstStyle/>
          <a:p>
            <a:pPr algn="ctr"/>
            <a:r>
              <a:rPr lang="en-US" dirty="0" smtClean="0"/>
              <a:t>North Carolina A&amp;T State University </a:t>
            </a:r>
            <a:endParaRPr lang="en-US" dirty="0"/>
          </a:p>
        </p:txBody>
      </p:sp>
      <p:sp>
        <p:nvSpPr>
          <p:cNvPr id="12" name="TextBox 11"/>
          <p:cNvSpPr txBox="1"/>
          <p:nvPr/>
        </p:nvSpPr>
        <p:spPr>
          <a:xfrm>
            <a:off x="3599878" y="4337140"/>
            <a:ext cx="1933053" cy="646331"/>
          </a:xfrm>
          <a:prstGeom prst="rect">
            <a:avLst/>
          </a:prstGeom>
          <a:noFill/>
        </p:spPr>
        <p:txBody>
          <a:bodyPr wrap="square" rtlCol="0">
            <a:spAutoFit/>
          </a:bodyPr>
          <a:lstStyle/>
          <a:p>
            <a:pPr algn="ctr"/>
            <a:r>
              <a:rPr lang="en-US" dirty="0" smtClean="0"/>
              <a:t>Kentucky State University</a:t>
            </a:r>
            <a:endParaRPr lang="en-US" dirty="0"/>
          </a:p>
        </p:txBody>
      </p:sp>
      <p:sp>
        <p:nvSpPr>
          <p:cNvPr id="13" name="TextBox 12"/>
          <p:cNvSpPr txBox="1"/>
          <p:nvPr/>
        </p:nvSpPr>
        <p:spPr>
          <a:xfrm>
            <a:off x="6150229" y="4400116"/>
            <a:ext cx="2508367" cy="646331"/>
          </a:xfrm>
          <a:prstGeom prst="rect">
            <a:avLst/>
          </a:prstGeom>
          <a:noFill/>
        </p:spPr>
        <p:txBody>
          <a:bodyPr wrap="square" rtlCol="0">
            <a:spAutoFit/>
          </a:bodyPr>
          <a:lstStyle/>
          <a:p>
            <a:pPr algn="ctr"/>
            <a:r>
              <a:rPr lang="en-US" dirty="0" smtClean="0"/>
              <a:t>Mississippi Valley State University</a:t>
            </a:r>
            <a:endParaRPr lang="en-US" dirty="0"/>
          </a:p>
        </p:txBody>
      </p:sp>
    </p:spTree>
    <p:extLst>
      <p:ext uri="{BB962C8B-B14F-4D97-AF65-F5344CB8AC3E}">
        <p14:creationId xmlns:p14="http://schemas.microsoft.com/office/powerpoint/2010/main" val="25119066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22960" y="1100629"/>
            <a:ext cx="7520940" cy="2858784"/>
          </a:xfrm>
        </p:spPr>
        <p:txBody>
          <a:bodyPr>
            <a:normAutofit/>
          </a:bodyPr>
          <a:lstStyle/>
          <a:p>
            <a:pPr>
              <a:buFont typeface="Arial"/>
              <a:buChar char="•"/>
            </a:pPr>
            <a:r>
              <a:rPr lang="en-US" sz="2300" dirty="0" smtClean="0"/>
              <a:t>Observation spanned a total of 25 years </a:t>
            </a:r>
          </a:p>
          <a:p>
            <a:pPr>
              <a:buFont typeface="Arial"/>
              <a:buChar char="•"/>
            </a:pPr>
            <a:r>
              <a:rPr lang="en-US" sz="2300" dirty="0" smtClean="0"/>
              <a:t>Features images before and after the NBSB was discovered</a:t>
            </a:r>
          </a:p>
          <a:p>
            <a:pPr>
              <a:buFont typeface="Arial"/>
              <a:buChar char="•"/>
            </a:pPr>
            <a:r>
              <a:rPr lang="en-US" sz="2300" dirty="0" smtClean="0"/>
              <a:t>Utilized the standard zoom of ~x4 of the ENVI Classic zoom window feature </a:t>
            </a:r>
          </a:p>
          <a:p>
            <a:pPr>
              <a:buFont typeface="Arial"/>
              <a:buChar char="•"/>
            </a:pPr>
            <a:r>
              <a:rPr lang="en-US" sz="2300" dirty="0" smtClean="0"/>
              <a:t>There had been a misplacement of the NBSB along the ice shelf</a:t>
            </a:r>
            <a:endParaRPr lang="en-US" sz="2300" dirty="0"/>
          </a:p>
        </p:txBody>
      </p:sp>
      <p:pic>
        <p:nvPicPr>
          <p:cNvPr id="4" name="Picture 3" descr="Screen Shot 2015-07-14 at 12.42.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41" y="4153648"/>
            <a:ext cx="6436770" cy="1778374"/>
          </a:xfrm>
          <a:prstGeom prst="rect">
            <a:avLst/>
          </a:prstGeom>
        </p:spPr>
      </p:pic>
    </p:spTree>
    <p:extLst>
      <p:ext uri="{BB962C8B-B14F-4D97-AF65-F5344CB8AC3E}">
        <p14:creationId xmlns:p14="http://schemas.microsoft.com/office/powerpoint/2010/main" val="7178344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300" dirty="0" smtClean="0"/>
              <a:t>Add the text file and vector file into one folder</a:t>
            </a:r>
          </a:p>
          <a:p>
            <a:pPr>
              <a:buFont typeface="Arial"/>
              <a:buChar char="•"/>
            </a:pPr>
            <a:r>
              <a:rPr lang="en-US" sz="2300" dirty="0" smtClean="0"/>
              <a:t>Finish validation of the Ross Ice Shelf in the Southwestern region </a:t>
            </a:r>
            <a:endParaRPr lang="en-US" sz="2300" dirty="0"/>
          </a:p>
        </p:txBody>
      </p:sp>
    </p:spTree>
    <p:extLst>
      <p:ext uri="{BB962C8B-B14F-4D97-AF65-F5344CB8AC3E}">
        <p14:creationId xmlns:p14="http://schemas.microsoft.com/office/powerpoint/2010/main" val="41946502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a:buFont typeface="Arial"/>
              <a:buChar char="•"/>
            </a:pPr>
            <a:r>
              <a:rPr lang="en-US" sz="2300" dirty="0"/>
              <a:t>Michael Jefferson Jr., Mentor</a:t>
            </a:r>
          </a:p>
          <a:p>
            <a:pPr>
              <a:buFont typeface="Arial"/>
              <a:buChar char="•"/>
            </a:pPr>
            <a:r>
              <a:rPr lang="en-US" sz="2300" dirty="0"/>
              <a:t>Dr. Linda B. Hayden, Principle Investigator</a:t>
            </a:r>
          </a:p>
          <a:p>
            <a:pPr>
              <a:buFont typeface="Arial"/>
              <a:buChar char="•"/>
            </a:pPr>
            <a:r>
              <a:rPr lang="en-US" sz="2300" dirty="0" err="1" smtClean="0"/>
              <a:t>CReSIS</a:t>
            </a:r>
            <a:endParaRPr lang="en-US" sz="2300" dirty="0"/>
          </a:p>
          <a:p>
            <a:endParaRPr lang="en-US" dirty="0"/>
          </a:p>
        </p:txBody>
      </p:sp>
    </p:spTree>
    <p:extLst>
      <p:ext uri="{BB962C8B-B14F-4D97-AF65-F5344CB8AC3E}">
        <p14:creationId xmlns:p14="http://schemas.microsoft.com/office/powerpoint/2010/main" val="8571931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r>
              <a:rPr lang="en-US" dirty="0" smtClean="0"/>
              <a:t>Questions?</a:t>
            </a:r>
            <a:endParaRPr lang="en-US" dirty="0"/>
          </a:p>
        </p:txBody>
      </p:sp>
    </p:spTree>
    <p:extLst>
      <p:ext uri="{BB962C8B-B14F-4D97-AF65-F5344CB8AC3E}">
        <p14:creationId xmlns:p14="http://schemas.microsoft.com/office/powerpoint/2010/main" val="21493883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a:t>
            </a:r>
            <a:endParaRPr lang="en-US" dirty="0"/>
          </a:p>
        </p:txBody>
      </p:sp>
      <p:pic>
        <p:nvPicPr>
          <p:cNvPr id="4" name="Picture 3" descr="jeffer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600200"/>
            <a:ext cx="2116488" cy="1970532"/>
          </a:xfrm>
          <a:prstGeom prst="rect">
            <a:avLst/>
          </a:prstGeom>
        </p:spPr>
      </p:pic>
      <p:sp>
        <p:nvSpPr>
          <p:cNvPr id="5" name="TextBox 4"/>
          <p:cNvSpPr txBox="1"/>
          <p:nvPr/>
        </p:nvSpPr>
        <p:spPr>
          <a:xfrm>
            <a:off x="2667000" y="3657600"/>
            <a:ext cx="3886200" cy="369332"/>
          </a:xfrm>
          <a:prstGeom prst="rect">
            <a:avLst/>
          </a:prstGeom>
          <a:noFill/>
        </p:spPr>
        <p:txBody>
          <a:bodyPr wrap="square" rtlCol="0">
            <a:spAutoFit/>
          </a:bodyPr>
          <a:lstStyle/>
          <a:p>
            <a:pPr algn="ctr"/>
            <a:r>
              <a:rPr lang="en-US" dirty="0" smtClean="0"/>
              <a:t>Michael Jefferson Jr. </a:t>
            </a:r>
          </a:p>
        </p:txBody>
      </p:sp>
      <p:sp>
        <p:nvSpPr>
          <p:cNvPr id="6" name="TextBox 5"/>
          <p:cNvSpPr txBox="1"/>
          <p:nvPr/>
        </p:nvSpPr>
        <p:spPr>
          <a:xfrm>
            <a:off x="2667000" y="3982976"/>
            <a:ext cx="3886200" cy="369332"/>
          </a:xfrm>
          <a:prstGeom prst="rect">
            <a:avLst/>
          </a:prstGeom>
          <a:noFill/>
        </p:spPr>
        <p:txBody>
          <a:bodyPr wrap="square" rtlCol="0">
            <a:spAutoFit/>
          </a:bodyPr>
          <a:lstStyle/>
          <a:p>
            <a:pPr algn="ctr"/>
            <a:r>
              <a:rPr lang="en-US" dirty="0" smtClean="0"/>
              <a:t>Elizabeth City State University</a:t>
            </a:r>
            <a:endParaRPr lang="en-US" dirty="0"/>
          </a:p>
        </p:txBody>
      </p:sp>
    </p:spTree>
    <p:extLst>
      <p:ext uri="{BB962C8B-B14F-4D97-AF65-F5344CB8AC3E}">
        <p14:creationId xmlns:p14="http://schemas.microsoft.com/office/powerpoint/2010/main" val="2064249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2"/>
          <p:cNvSpPr>
            <a:spLocks noGrp="1"/>
          </p:cNvSpPr>
          <p:nvPr>
            <p:ph idx="1"/>
          </p:nvPr>
        </p:nvSpPr>
        <p:spPr>
          <a:xfrm>
            <a:off x="822960" y="1100628"/>
            <a:ext cx="7520940" cy="3579849"/>
          </a:xfrm>
        </p:spPr>
        <p:txBody>
          <a:bodyPr/>
          <a:lstStyle/>
          <a:p>
            <a:pPr>
              <a:buFont typeface="Arial"/>
              <a:buChar char="•"/>
            </a:pPr>
            <a:r>
              <a:rPr lang="en-US" dirty="0" smtClean="0"/>
              <a:t>Abstract</a:t>
            </a:r>
          </a:p>
          <a:p>
            <a:pPr>
              <a:buFont typeface="Arial"/>
              <a:buChar char="•"/>
            </a:pPr>
            <a:r>
              <a:rPr lang="en-US" dirty="0"/>
              <a:t>I</a:t>
            </a:r>
            <a:r>
              <a:rPr lang="en-US" dirty="0" smtClean="0"/>
              <a:t>ntroduction </a:t>
            </a:r>
          </a:p>
          <a:p>
            <a:pPr>
              <a:buFont typeface="Arial"/>
              <a:buChar char="•"/>
            </a:pPr>
            <a:r>
              <a:rPr lang="en-US" dirty="0" smtClean="0"/>
              <a:t>Methodology</a:t>
            </a:r>
          </a:p>
          <a:p>
            <a:pPr>
              <a:buFont typeface="Arial"/>
              <a:buChar char="•"/>
            </a:pPr>
            <a:r>
              <a:rPr lang="en-US" dirty="0" smtClean="0"/>
              <a:t>Conclusion</a:t>
            </a:r>
          </a:p>
          <a:p>
            <a:pPr>
              <a:buFont typeface="Arial"/>
              <a:buChar char="•"/>
            </a:pPr>
            <a:r>
              <a:rPr lang="en-US" dirty="0" smtClean="0"/>
              <a:t>Future Work</a:t>
            </a:r>
          </a:p>
          <a:p>
            <a:pPr>
              <a:buFont typeface="Arial"/>
              <a:buChar char="•"/>
            </a:pPr>
            <a:r>
              <a:rPr lang="en-US" dirty="0" smtClean="0"/>
              <a:t>Acknowledgements</a:t>
            </a:r>
          </a:p>
          <a:p>
            <a:pPr>
              <a:buFont typeface="Arial"/>
              <a:buChar char="•"/>
            </a:pPr>
            <a:r>
              <a:rPr lang="en-US" dirty="0" smtClean="0"/>
              <a:t>Questions </a:t>
            </a:r>
            <a:endParaRPr lang="en-US" dirty="0"/>
          </a:p>
        </p:txBody>
      </p:sp>
    </p:spTree>
    <p:extLst>
      <p:ext uri="{BB962C8B-B14F-4D97-AF65-F5344CB8AC3E}">
        <p14:creationId xmlns:p14="http://schemas.microsoft.com/office/powerpoint/2010/main" val="698457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341318"/>
          </a:xfrm>
        </p:spPr>
        <p:txBody>
          <a:bodyPr/>
          <a:lstStyle/>
          <a:p>
            <a:r>
              <a:rPr lang="en-US" dirty="0" smtClean="0"/>
              <a:t>Abstract</a:t>
            </a:r>
            <a:endParaRPr lang="en-US" dirty="0"/>
          </a:p>
        </p:txBody>
      </p:sp>
      <p:sp>
        <p:nvSpPr>
          <p:cNvPr id="4" name="Content Placeholder 2"/>
          <p:cNvSpPr>
            <a:spLocks noGrp="1"/>
          </p:cNvSpPr>
          <p:nvPr>
            <p:ph idx="1"/>
          </p:nvPr>
        </p:nvSpPr>
        <p:spPr>
          <a:xfrm>
            <a:off x="457200" y="707078"/>
            <a:ext cx="8229600" cy="4451971"/>
          </a:xfrm>
        </p:spPr>
        <p:txBody>
          <a:bodyPr>
            <a:noAutofit/>
          </a:bodyPr>
          <a:lstStyle/>
          <a:p>
            <a:pPr marL="0" indent="0">
              <a:buNone/>
            </a:pPr>
            <a:r>
              <a:rPr lang="en-US" sz="1700" dirty="0"/>
              <a:t>The largest ice shelf in Antarctic, Ross Ice Shelf, was investigated over the years of (1970-2015). Near the basal stress boundary between the ice shelf and the West Antarctic ice sheet, ice velocity ranges from a few meters per year to several hundred meters per year in ice streams. Ice velocity increases as the ice moves seaward, reaching more than 1 km yr-1 in the central portions of the ice front. Most of the drainage from West Antarctica into the Ross Ice Shelf flows down two major ice streams, each of which discharges more than 20 km3 of ice each year.</a:t>
            </a:r>
          </a:p>
          <a:p>
            <a:pPr marL="0" indent="0">
              <a:buNone/>
            </a:pPr>
            <a:r>
              <a:rPr lang="en-US" sz="1700" dirty="0" smtClean="0"/>
              <a:t>Along </a:t>
            </a:r>
            <a:r>
              <a:rPr lang="en-US" sz="1700" dirty="0"/>
              <a:t>with velocity changes, the warmest water below parts of the Ross Ice Shelf resides in the lowest portion of the water column because of its high salinity. Vertical mixing caused by tidal stirring can thus induce ablation by lifting the warm water into contact with the ice shelf. This process can cause melting over a period of time and eventually cause breakup of ice shelf</a:t>
            </a:r>
            <a:r>
              <a:rPr lang="en-US" sz="1700" dirty="0" smtClean="0"/>
              <a:t>.</a:t>
            </a:r>
            <a:r>
              <a:rPr lang="en-US" sz="1700" dirty="0"/>
              <a:t/>
            </a:r>
            <a:br>
              <a:rPr lang="en-US" sz="1700" dirty="0"/>
            </a:br>
            <a:r>
              <a:rPr lang="en-US" sz="1700" dirty="0" smtClean="0"/>
              <a:t>With changes occurring over many years a validation is needed for the Antarctic Snow Accumulation and Ice Discharge (ASAID) basal stress boundary created in 2003. After the 2002 Larsen B Ice Shelf disintegration, nearby glaciers in the Antarctic Peninsula accelerated up to eight times their original speed over the next 18 months. </a:t>
            </a:r>
            <a:endParaRPr lang="en-US" sz="1700" dirty="0"/>
          </a:p>
          <a:p>
            <a:pPr marL="0" indent="0">
              <a:buNone/>
            </a:pPr>
            <a:endParaRPr lang="en-US" sz="1700" dirty="0"/>
          </a:p>
        </p:txBody>
      </p:sp>
    </p:spTree>
    <p:extLst>
      <p:ext uri="{BB962C8B-B14F-4D97-AF65-F5344CB8AC3E}">
        <p14:creationId xmlns:p14="http://schemas.microsoft.com/office/powerpoint/2010/main" val="8413257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51" y="169350"/>
            <a:ext cx="7520940" cy="548640"/>
          </a:xfrm>
        </p:spPr>
        <p:txBody>
          <a:bodyPr/>
          <a:lstStyle/>
          <a:p>
            <a:r>
              <a:rPr lang="en-US" dirty="0" smtClean="0"/>
              <a:t>Abstract</a:t>
            </a:r>
            <a:endParaRPr lang="en-US" dirty="0"/>
          </a:p>
        </p:txBody>
      </p:sp>
      <p:sp>
        <p:nvSpPr>
          <p:cNvPr id="4" name="Content Placeholder 2"/>
          <p:cNvSpPr>
            <a:spLocks noGrp="1"/>
          </p:cNvSpPr>
          <p:nvPr>
            <p:ph idx="1"/>
          </p:nvPr>
        </p:nvSpPr>
        <p:spPr>
          <a:xfrm>
            <a:off x="457200" y="549950"/>
            <a:ext cx="8229600" cy="6059264"/>
          </a:xfrm>
        </p:spPr>
        <p:txBody>
          <a:bodyPr>
            <a:noAutofit/>
          </a:bodyPr>
          <a:lstStyle/>
          <a:p>
            <a:pPr marL="0" indent="0">
              <a:buNone/>
            </a:pPr>
            <a:r>
              <a:rPr lang="en-US" sz="1700" dirty="0" smtClean="0"/>
              <a:t>Similar losses of ice tongues in Greenland have caused speed-ups of two to three times the flow rates in just one year. Rapid changes occurring in regions surrounding Antarctica are causing concern in the polar science community to research changes occurring in coastal zones over time. During the research, the team completed study on the Ross Ice Shelf located on the south western coast of the Antarctic. The study included a validation of the ABSB vs. the natural basal stress boundary (NBSB) along the Ross Ice Shelf. The ASAID BSB was created in 2003 by a team of researchers headed by National Aeronautics and Space Administration Goddard Space Flight Center (NASA GSFC), with an aim of studying coastal deviations as it pertains to the mass balance of the entire continent. The point data file was aimed at creating a replica of the natural BSB. Select cloud free Landsat satellite imagery from satellites 1 through 7 was used to detect changes occurring over the span of 19 years. The last major interest in the study included documenting the deviations or incorrect placements of the ABSB vs. NBSB. ENVI 4.7 as well as ENVI 5.0 image manipulation software was used in the geo-rectifying and the geo-referencing process. Changes that occurred were documented in the form of a data table with the change that occurred along with the latitude and longitude geographic coordinates.</a:t>
            </a:r>
          </a:p>
          <a:p>
            <a:pPr marL="0" indent="0">
              <a:buNone/>
            </a:pPr>
            <a:r>
              <a:rPr lang="en-US" sz="1700" dirty="0" smtClean="0"/>
              <a:t> </a:t>
            </a:r>
          </a:p>
          <a:p>
            <a:pPr marL="0" indent="0">
              <a:buNone/>
            </a:pPr>
            <a:endParaRPr lang="en-US" sz="1700" dirty="0"/>
          </a:p>
        </p:txBody>
      </p:sp>
    </p:spTree>
    <p:extLst>
      <p:ext uri="{BB962C8B-B14F-4D97-AF65-F5344CB8AC3E}">
        <p14:creationId xmlns:p14="http://schemas.microsoft.com/office/powerpoint/2010/main" val="26329734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4" name="Content Placeholder 2"/>
          <p:cNvSpPr>
            <a:spLocks noGrp="1"/>
          </p:cNvSpPr>
          <p:nvPr>
            <p:ph idx="1"/>
          </p:nvPr>
        </p:nvSpPr>
        <p:spPr>
          <a:xfrm>
            <a:off x="822960" y="1100628"/>
            <a:ext cx="7520940" cy="3579849"/>
          </a:xfrm>
        </p:spPr>
        <p:txBody>
          <a:bodyPr>
            <a:normAutofit fontScale="77500" lnSpcReduction="20000"/>
          </a:bodyPr>
          <a:lstStyle/>
          <a:p>
            <a:pPr marL="457200" indent="-457200">
              <a:buFont typeface="Arial"/>
              <a:buChar char="•"/>
            </a:pPr>
            <a:r>
              <a:rPr lang="en-US" sz="3000" dirty="0" smtClean="0"/>
              <a:t>Identifying the Ross Ice Shelf</a:t>
            </a:r>
          </a:p>
          <a:p>
            <a:pPr marL="457200" indent="-457200">
              <a:buFont typeface="Arial"/>
              <a:buChar char="•"/>
            </a:pPr>
            <a:r>
              <a:rPr lang="en-US" sz="3000" dirty="0" smtClean="0"/>
              <a:t>Locating Landsat images</a:t>
            </a:r>
          </a:p>
          <a:p>
            <a:pPr marL="457200" indent="-457200">
              <a:buFont typeface="Arial"/>
              <a:buChar char="•"/>
            </a:pPr>
            <a:r>
              <a:rPr lang="en-US" sz="3000" dirty="0" smtClean="0"/>
              <a:t>Shrinking the text file </a:t>
            </a:r>
          </a:p>
          <a:p>
            <a:pPr marL="457200" indent="-457200">
              <a:buFont typeface="Arial"/>
              <a:buChar char="•"/>
            </a:pPr>
            <a:r>
              <a:rPr lang="en-US" sz="3000" dirty="0" smtClean="0"/>
              <a:t>Converting text file to a vector file</a:t>
            </a:r>
          </a:p>
          <a:p>
            <a:pPr marL="457200" indent="-457200">
              <a:buFont typeface="Arial"/>
              <a:buChar char="•"/>
            </a:pPr>
            <a:r>
              <a:rPr lang="en-US" sz="3000" dirty="0"/>
              <a:t>Validation of the Basal Stress </a:t>
            </a:r>
            <a:r>
              <a:rPr lang="en-US" sz="3000" dirty="0" smtClean="0"/>
              <a:t>Boundary </a:t>
            </a:r>
          </a:p>
          <a:p>
            <a:pPr marL="457200" indent="-457200">
              <a:buFont typeface="Arial"/>
              <a:buChar char="•"/>
            </a:pPr>
            <a:r>
              <a:rPr lang="en-US" sz="3000" dirty="0" smtClean="0"/>
              <a:t>Geo-referencing the Image </a:t>
            </a:r>
          </a:p>
          <a:p>
            <a:pPr marL="457200" indent="-457200">
              <a:buFont typeface="Arial"/>
              <a:buChar char="•"/>
            </a:pPr>
            <a:r>
              <a:rPr lang="en-US" sz="3000" dirty="0" smtClean="0"/>
              <a:t>Image Warping </a:t>
            </a:r>
          </a:p>
          <a:p>
            <a:pPr marL="457200" indent="-457200">
              <a:buFont typeface="Arial"/>
              <a:buChar char="•"/>
            </a:pPr>
            <a:r>
              <a:rPr lang="en-US" sz="3000" dirty="0" smtClean="0"/>
              <a:t>Linking Images</a:t>
            </a:r>
          </a:p>
          <a:p>
            <a:pPr marL="457200" indent="-457200">
              <a:buFont typeface="Arial"/>
              <a:buChar char="•"/>
            </a:pPr>
            <a:r>
              <a:rPr lang="en-US" sz="3000" dirty="0" smtClean="0"/>
              <a:t>“Tracking Deviations”</a:t>
            </a:r>
          </a:p>
        </p:txBody>
      </p:sp>
    </p:spTree>
    <p:extLst>
      <p:ext uri="{BB962C8B-B14F-4D97-AF65-F5344CB8AC3E}">
        <p14:creationId xmlns:p14="http://schemas.microsoft.com/office/powerpoint/2010/main" val="10183402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Ross ice shelf</a:t>
            </a:r>
            <a:endParaRPr lang="en-US" dirty="0"/>
          </a:p>
        </p:txBody>
      </p:sp>
      <p:sp>
        <p:nvSpPr>
          <p:cNvPr id="4" name="Content Placeholder 2"/>
          <p:cNvSpPr>
            <a:spLocks noGrp="1"/>
          </p:cNvSpPr>
          <p:nvPr>
            <p:ph idx="1"/>
          </p:nvPr>
        </p:nvSpPr>
        <p:spPr>
          <a:xfrm>
            <a:off x="445172" y="1100627"/>
            <a:ext cx="4539052" cy="3896939"/>
          </a:xfrm>
        </p:spPr>
        <p:txBody>
          <a:bodyPr>
            <a:normAutofit/>
          </a:bodyPr>
          <a:lstStyle/>
          <a:p>
            <a:pPr marL="457200" indent="-457200">
              <a:buFont typeface="Arial"/>
              <a:buChar char="•"/>
            </a:pPr>
            <a:r>
              <a:rPr lang="en-US" sz="3000" dirty="0" smtClean="0"/>
              <a:t>Located in the Southeastern region of Antarctica</a:t>
            </a:r>
          </a:p>
          <a:p>
            <a:pPr marL="457200" indent="-457200">
              <a:buFont typeface="Arial"/>
              <a:buChar char="•"/>
            </a:pPr>
            <a:r>
              <a:rPr lang="en-US" sz="3000" dirty="0" smtClean="0"/>
              <a:t>Path/Row: 32/115, 32/116, 30/116</a:t>
            </a:r>
          </a:p>
        </p:txBody>
      </p:sp>
      <p:pic>
        <p:nvPicPr>
          <p:cNvPr id="5" name="Picture 4" descr="iceshelf_locations.png"/>
          <p:cNvPicPr>
            <a:picLocks noChangeAspect="1"/>
          </p:cNvPicPr>
          <p:nvPr/>
        </p:nvPicPr>
        <p:blipFill rotWithShape="1">
          <a:blip r:embed="rId3">
            <a:extLst>
              <a:ext uri="{28A0092B-C50C-407E-A947-70E740481C1C}">
                <a14:useLocalDpi xmlns:a14="http://schemas.microsoft.com/office/drawing/2010/main" val="0"/>
              </a:ext>
            </a:extLst>
          </a:blip>
          <a:srcRect l="2762" t="2185" r="2633" b="2422"/>
          <a:stretch/>
        </p:blipFill>
        <p:spPr>
          <a:xfrm>
            <a:off x="4984224" y="464255"/>
            <a:ext cx="3741580" cy="4301186"/>
          </a:xfrm>
          <a:prstGeom prst="rect">
            <a:avLst/>
          </a:prstGeom>
        </p:spPr>
      </p:pic>
      <p:sp>
        <p:nvSpPr>
          <p:cNvPr id="3" name="Donut 2"/>
          <p:cNvSpPr/>
          <p:nvPr/>
        </p:nvSpPr>
        <p:spPr>
          <a:xfrm>
            <a:off x="6962589" y="3705413"/>
            <a:ext cx="448236" cy="448235"/>
          </a:xfrm>
          <a:prstGeom prst="don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289232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Landsat Images</a:t>
            </a:r>
            <a:endParaRPr lang="en-US" dirty="0"/>
          </a:p>
        </p:txBody>
      </p:sp>
      <p:pic>
        <p:nvPicPr>
          <p:cNvPr id="4" name="Picture 3" descr="Screen Shot 2015-07-08 at 2.35.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66800"/>
            <a:ext cx="2576811" cy="3810000"/>
          </a:xfrm>
          <a:prstGeom prst="rect">
            <a:avLst/>
          </a:prstGeom>
        </p:spPr>
      </p:pic>
      <p:pic>
        <p:nvPicPr>
          <p:cNvPr id="6" name="Picture 5" descr="Screen Shot 2015-07-13 at 11.54.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839" y="2384984"/>
            <a:ext cx="4532202" cy="1021603"/>
          </a:xfrm>
          <a:prstGeom prst="rect">
            <a:avLst/>
          </a:prstGeom>
        </p:spPr>
      </p:pic>
    </p:spTree>
    <p:extLst>
      <p:ext uri="{BB962C8B-B14F-4D97-AF65-F5344CB8AC3E}">
        <p14:creationId xmlns:p14="http://schemas.microsoft.com/office/powerpoint/2010/main" val="37701777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511</TotalTime>
  <Words>1450</Words>
  <Application>Microsoft Macintosh PowerPoint</Application>
  <PresentationFormat>On-screen Show (4:3)</PresentationFormat>
  <Paragraphs>124</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Angles</vt:lpstr>
      <vt:lpstr>PowerPoint Presentation</vt:lpstr>
      <vt:lpstr>Team Members</vt:lpstr>
      <vt:lpstr>Mentor</vt:lpstr>
      <vt:lpstr>Overview</vt:lpstr>
      <vt:lpstr>Abstract</vt:lpstr>
      <vt:lpstr>Abstract</vt:lpstr>
      <vt:lpstr>Methodology </vt:lpstr>
      <vt:lpstr>Ross ice shelf</vt:lpstr>
      <vt:lpstr>Locating Landsat Images</vt:lpstr>
      <vt:lpstr>Basal Stress Boundary Text File </vt:lpstr>
      <vt:lpstr>Error in File Shrinking </vt:lpstr>
      <vt:lpstr>Converting to a vector file </vt:lpstr>
      <vt:lpstr>Validation of the basal Stress Boundary</vt:lpstr>
      <vt:lpstr>Geo-referencing the image</vt:lpstr>
      <vt:lpstr>Image warping</vt:lpstr>
      <vt:lpstr>Linking images</vt:lpstr>
      <vt:lpstr>“Tracking Deviations”</vt:lpstr>
      <vt:lpstr>PowerPoint Presentation</vt:lpstr>
      <vt:lpstr>PowerPoint Presentation</vt:lpstr>
      <vt:lpstr>Conclusion</vt:lpstr>
      <vt:lpstr>Future Work</vt:lpstr>
      <vt:lpstr>Acknowledgements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CERSER Admin</dc:creator>
  <cp:lastModifiedBy>Ayanna Overton</cp:lastModifiedBy>
  <cp:revision>83</cp:revision>
  <dcterms:created xsi:type="dcterms:W3CDTF">2015-07-08T18:44:19Z</dcterms:created>
  <dcterms:modified xsi:type="dcterms:W3CDTF">2015-07-14T05:07:39Z</dcterms:modified>
</cp:coreProperties>
</file>