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6" r:id="rId2"/>
    <p:sldId id="258" r:id="rId3"/>
    <p:sldId id="259" r:id="rId4"/>
    <p:sldId id="261" r:id="rId5"/>
    <p:sldId id="262" r:id="rId6"/>
    <p:sldId id="264" r:id="rId7"/>
    <p:sldId id="263" r:id="rId8"/>
    <p:sldId id="270" r:id="rId9"/>
    <p:sldId id="271" r:id="rId10"/>
    <p:sldId id="272" r:id="rId11"/>
    <p:sldId id="275" r:id="rId12"/>
    <p:sldId id="269" r:id="rId13"/>
    <p:sldId id="273" r:id="rId14"/>
    <p:sldId id="274" r:id="rId15"/>
    <p:sldId id="276" r:id="rId16"/>
    <p:sldId id="266" r:id="rId17"/>
    <p:sldId id="267" r:id="rId18"/>
    <p:sldId id="268" r:id="rId19"/>
    <p:sldId id="257" r:id="rId2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59"/>
    <a:srgbClr val="15708C"/>
    <a:srgbClr val="31778C"/>
    <a:srgbClr val="265D76"/>
    <a:srgbClr val="00487F"/>
    <a:srgbClr val="D1510D"/>
    <a:srgbClr val="BFBFB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E829D0E6-263D-C14A-8F15-7AA06F9446F9}" type="slidenum">
              <a:rPr lang="en-US"/>
              <a:pPr>
                <a:defRPr/>
              </a:pPr>
              <a:t>‹#›</a:t>
            </a:fld>
            <a:endParaRPr lang="en-US"/>
          </a:p>
        </p:txBody>
      </p:sp>
    </p:spTree>
    <p:extLst>
      <p:ext uri="{BB962C8B-B14F-4D97-AF65-F5344CB8AC3E}">
        <p14:creationId xmlns:p14="http://schemas.microsoft.com/office/powerpoint/2010/main" val="2136949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16731B-5D53-1243-BDFA-BEA52D7C5709}" type="slidenum">
              <a:rPr lang="en-US">
                <a:latin typeface="Arial" charset="0"/>
              </a:rPr>
              <a:pPr/>
              <a:t>1</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32C473-4BA6-BD4D-8DB8-2E6ABE254259}" type="slidenum">
              <a:rPr lang="en-US">
                <a:latin typeface="Arial" charset="0"/>
              </a:rPr>
              <a:pPr/>
              <a:t>2</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6E16375-ED26-FC4C-B503-640B8D522B4C}" type="slidenum">
              <a:rPr lang="en-US">
                <a:latin typeface="Arial" charset="0"/>
              </a:rPr>
              <a:pPr/>
              <a:t>19</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5" name="Rectangle 4"/>
          <p:cNvSpPr/>
          <p:nvPr userDrawn="1"/>
        </p:nvSpPr>
        <p:spPr>
          <a:xfrm>
            <a:off x="0" y="6082547"/>
            <a:ext cx="9144000" cy="712706"/>
          </a:xfrm>
          <a:prstGeom prst="rect">
            <a:avLst/>
          </a:prstGeom>
          <a:gradFill flip="none" rotWithShape="1">
            <a:gsLst>
              <a:gs pos="0">
                <a:schemeClr val="tx1">
                  <a:lumMod val="95000"/>
                  <a:lumOff val="5000"/>
                </a:schemeClr>
              </a:gs>
              <a:gs pos="50000">
                <a:schemeClr val="bg2">
                  <a:lumMod val="75000"/>
                </a:schemeClr>
              </a:gs>
              <a:gs pos="100000">
                <a:schemeClr val="tx1">
                  <a:lumMod val="95000"/>
                  <a:lumOff val="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1026" name="Rectangle 14"/>
          <p:cNvSpPr>
            <a:spLocks noGrp="1" noChangeArrowheads="1"/>
          </p:cNvSpPr>
          <p:nvPr>
            <p:ph type="title"/>
          </p:nvPr>
        </p:nvSpPr>
        <p:spPr bwMode="auto">
          <a:xfrm>
            <a:off x="152400" y="6858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5"/>
          <p:cNvSpPr>
            <a:spLocks noGrp="1" noChangeArrowheads="1"/>
          </p:cNvSpPr>
          <p:nvPr>
            <p:ph type="body" idx="1"/>
          </p:nvPr>
        </p:nvSpPr>
        <p:spPr bwMode="auto">
          <a:xfrm>
            <a:off x="152400" y="1905000"/>
            <a:ext cx="8839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1"/>
            <a:r>
              <a:rPr lang="en-US"/>
              <a:t>Third level</a:t>
            </a:r>
          </a:p>
          <a:p>
            <a:pPr lvl="2"/>
            <a:r>
              <a:rPr lang="en-US"/>
              <a:t>Fourth level</a:t>
            </a:r>
          </a:p>
          <a:p>
            <a:pPr lvl="3"/>
            <a:r>
              <a:rPr lang="en-US"/>
              <a:t>Fifth level</a:t>
            </a:r>
          </a:p>
        </p:txBody>
      </p:sp>
      <p:sp>
        <p:nvSpPr>
          <p:cNvPr id="6" name="Rectangle 5"/>
          <p:cNvSpPr/>
          <p:nvPr userDrawn="1"/>
        </p:nvSpPr>
        <p:spPr>
          <a:xfrm>
            <a:off x="0" y="0"/>
            <a:ext cx="9144000" cy="134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7" name="Rectangle 6"/>
          <p:cNvSpPr/>
          <p:nvPr userDrawn="1"/>
        </p:nvSpPr>
        <p:spPr>
          <a:xfrm>
            <a:off x="0" y="125495"/>
            <a:ext cx="9144000" cy="9144"/>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632" y="6218649"/>
            <a:ext cx="8961120" cy="510286"/>
          </a:xfrm>
          <a:prstGeom prst="rect">
            <a:avLst/>
          </a:prstGeom>
        </p:spPr>
      </p:pic>
      <p:sp>
        <p:nvSpPr>
          <p:cNvPr id="9" name="Rectangle 8"/>
          <p:cNvSpPr/>
          <p:nvPr userDrawn="1"/>
        </p:nvSpPr>
        <p:spPr>
          <a:xfrm>
            <a:off x="0" y="6030944"/>
            <a:ext cx="9144000" cy="9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31095"/>
            <a:ext cx="9144000" cy="26905"/>
          </a:xfrm>
          <a:prstGeom prst="rect">
            <a:avLst/>
          </a:prstGeom>
          <a:solidFill>
            <a:srgbClr val="00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69095"/>
            <a:ext cx="9144000" cy="26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781800"/>
            <a:ext cx="9144000" cy="26905"/>
          </a:xfrm>
          <a:prstGeom prst="rect">
            <a:avLst/>
          </a:prstGeom>
          <a:solidFill>
            <a:srgbClr val="15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5000"/>
          </a:blip>
          <a:stretch>
            <a:fillRect/>
          </a:stretch>
        </a:blip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914400" y="2133600"/>
            <a:ext cx="7583487" cy="1981200"/>
          </a:xfrm>
        </p:spPr>
        <p:txBody>
          <a:bodyPr/>
          <a:lstStyle/>
          <a:p>
            <a:pPr eaLnBrk="1" hangingPunct="1"/>
            <a:r>
              <a:rPr lang="en-US" sz="3200" b="1" dirty="0" smtClean="0">
                <a:ea typeface="ＭＳ Ｐゴシック" charset="-128"/>
                <a:cs typeface="ＭＳ Ｐゴシック" charset="-128"/>
              </a:rPr>
              <a:t>Validation of the basal stress boundary utilizing Satellite Imagery along the George VI  Ice Shelf, Antarctica </a:t>
            </a:r>
            <a:endParaRPr lang="en-US" sz="3200" b="1"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Stress Boundary File</a:t>
            </a:r>
            <a:endParaRPr lang="en-US" dirty="0"/>
          </a:p>
        </p:txBody>
      </p:sp>
      <p:sp>
        <p:nvSpPr>
          <p:cNvPr id="3" name="Content Placeholder 2"/>
          <p:cNvSpPr>
            <a:spLocks noGrp="1"/>
          </p:cNvSpPr>
          <p:nvPr>
            <p:ph idx="1"/>
          </p:nvPr>
        </p:nvSpPr>
        <p:spPr/>
        <p:txBody>
          <a:bodyPr/>
          <a:lstStyle/>
          <a:p>
            <a:r>
              <a:rPr lang="en-US" dirty="0" smtClean="0"/>
              <a:t>Dr. Robert </a:t>
            </a:r>
            <a:r>
              <a:rPr lang="en-US" dirty="0" err="1" smtClean="0"/>
              <a:t>Bindschalder</a:t>
            </a:r>
            <a:r>
              <a:rPr lang="en-US" dirty="0" smtClean="0"/>
              <a:t> (NASA)</a:t>
            </a:r>
          </a:p>
          <a:p>
            <a:r>
              <a:rPr lang="en-US" dirty="0" smtClean="0"/>
              <a:t>3,573,503 lines of data</a:t>
            </a:r>
          </a:p>
          <a:p>
            <a:r>
              <a:rPr lang="en-US" dirty="0" smtClean="0"/>
              <a:t>236mb to 38.4mb</a:t>
            </a:r>
          </a:p>
          <a:p>
            <a:endParaRPr lang="en-US" dirty="0"/>
          </a:p>
        </p:txBody>
      </p:sp>
      <p:pic>
        <p:nvPicPr>
          <p:cNvPr id="4" name="Picture 3" descr="Screen Shot 2014-06-27 at 2.40.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750" y="2514600"/>
            <a:ext cx="4394645" cy="3575304"/>
          </a:xfrm>
          <a:prstGeom prst="rect">
            <a:avLst/>
          </a:prstGeom>
        </p:spPr>
      </p:pic>
    </p:spTree>
    <p:extLst>
      <p:ext uri="{BB962C8B-B14F-4D97-AF65-F5344CB8AC3E}">
        <p14:creationId xmlns:p14="http://schemas.microsoft.com/office/powerpoint/2010/main" val="40443331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14600"/>
            <a:ext cx="4800600" cy="1044388"/>
          </a:xfrm>
        </p:spPr>
        <p:txBody>
          <a:bodyPr/>
          <a:lstStyle/>
          <a:p>
            <a:r>
              <a:rPr lang="en-US" dirty="0" smtClean="0"/>
              <a:t>Creating Vector File</a:t>
            </a:r>
            <a:endParaRPr lang="en-US" dirty="0"/>
          </a:p>
        </p:txBody>
      </p:sp>
      <p:pic>
        <p:nvPicPr>
          <p:cNvPr id="4" name="Picture 3" descr="Screen Shot 2014-06-27 at 2.5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28600"/>
            <a:ext cx="3536822" cy="5791200"/>
          </a:xfrm>
          <a:prstGeom prst="rect">
            <a:avLst/>
          </a:prstGeom>
        </p:spPr>
      </p:pic>
    </p:spTree>
    <p:extLst>
      <p:ext uri="{BB962C8B-B14F-4D97-AF65-F5344CB8AC3E}">
        <p14:creationId xmlns:p14="http://schemas.microsoft.com/office/powerpoint/2010/main" val="39069156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83487" cy="663388"/>
          </a:xfrm>
        </p:spPr>
        <p:txBody>
          <a:bodyPr/>
          <a:lstStyle/>
          <a:p>
            <a:r>
              <a:rPr lang="en-US" dirty="0" smtClean="0"/>
              <a:t>Mosaics </a:t>
            </a:r>
            <a:endParaRPr lang="en-US" dirty="0"/>
          </a:p>
        </p:txBody>
      </p:sp>
      <p:pic>
        <p:nvPicPr>
          <p:cNvPr id="6" name="Picture 5" descr="Reference Mosiac 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19200"/>
            <a:ext cx="3994144" cy="4114644"/>
          </a:xfrm>
          <a:prstGeom prst="rect">
            <a:avLst/>
          </a:prstGeom>
        </p:spPr>
      </p:pic>
      <p:pic>
        <p:nvPicPr>
          <p:cNvPr id="7" name="Picture 6" descr="Warp Mosaic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19200"/>
            <a:ext cx="4142764" cy="4114644"/>
          </a:xfrm>
          <a:prstGeom prst="rect">
            <a:avLst/>
          </a:prstGeom>
        </p:spPr>
      </p:pic>
    </p:spTree>
    <p:extLst>
      <p:ext uri="{BB962C8B-B14F-4D97-AF65-F5344CB8AC3E}">
        <p14:creationId xmlns:p14="http://schemas.microsoft.com/office/powerpoint/2010/main" val="1521762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83487" cy="663388"/>
          </a:xfrm>
        </p:spPr>
        <p:txBody>
          <a:bodyPr/>
          <a:lstStyle/>
          <a:p>
            <a:r>
              <a:rPr lang="en-US" dirty="0" smtClean="0"/>
              <a:t>Link/Warp Images</a:t>
            </a:r>
            <a:endParaRPr lang="en-US" dirty="0"/>
          </a:p>
        </p:txBody>
      </p:sp>
      <p:pic>
        <p:nvPicPr>
          <p:cNvPr id="6" name="Picture 5" descr="Screen Shot 2014-06-20 at 1.4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19200"/>
            <a:ext cx="4639735" cy="4617597"/>
          </a:xfrm>
          <a:prstGeom prst="rect">
            <a:avLst/>
          </a:prstGeom>
        </p:spPr>
      </p:pic>
    </p:spTree>
    <p:extLst>
      <p:ext uri="{BB962C8B-B14F-4D97-AF65-F5344CB8AC3E}">
        <p14:creationId xmlns:p14="http://schemas.microsoft.com/office/powerpoint/2010/main" val="10448810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7" cy="1044388"/>
          </a:xfrm>
        </p:spPr>
        <p:txBody>
          <a:bodyPr/>
          <a:lstStyle/>
          <a:p>
            <a:pPr algn="ctr"/>
            <a:r>
              <a:rPr lang="en-US" dirty="0" smtClean="0"/>
              <a:t>Validation of BSB along George IV Ice Shelf </a:t>
            </a:r>
            <a:endParaRPr lang="en-US" dirty="0"/>
          </a:p>
        </p:txBody>
      </p:sp>
      <p:pic>
        <p:nvPicPr>
          <p:cNvPr id="4" name="Picture 3" descr="ValidationProces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4547472" cy="4690754"/>
          </a:xfrm>
          <a:prstGeom prst="rect">
            <a:avLst/>
          </a:prstGeom>
        </p:spPr>
      </p:pic>
      <p:pic>
        <p:nvPicPr>
          <p:cNvPr id="6" name="Picture 5" descr="ValidationProces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371600"/>
            <a:ext cx="4038600" cy="2666999"/>
          </a:xfrm>
          <a:prstGeom prst="rect">
            <a:avLst/>
          </a:prstGeom>
        </p:spPr>
      </p:pic>
      <p:pic>
        <p:nvPicPr>
          <p:cNvPr id="7" name="Picture 6" descr="ValidationProcess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114800"/>
            <a:ext cx="2602526" cy="1905000"/>
          </a:xfrm>
          <a:prstGeom prst="rect">
            <a:avLst/>
          </a:prstGeom>
        </p:spPr>
      </p:pic>
    </p:spTree>
    <p:extLst>
      <p:ext uri="{BB962C8B-B14F-4D97-AF65-F5344CB8AC3E}">
        <p14:creationId xmlns:p14="http://schemas.microsoft.com/office/powerpoint/2010/main" val="1933364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Ch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54301"/>
            <a:ext cx="9153142" cy="1535601"/>
          </a:xfrm>
          <a:prstGeom prst="rect">
            <a:avLst/>
          </a:prstGeom>
        </p:spPr>
      </p:pic>
    </p:spTree>
    <p:extLst>
      <p:ext uri="{BB962C8B-B14F-4D97-AF65-F5344CB8AC3E}">
        <p14:creationId xmlns:p14="http://schemas.microsoft.com/office/powerpoint/2010/main" val="62180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152400" y="1676400"/>
            <a:ext cx="8839200" cy="4191000"/>
          </a:xfrm>
        </p:spPr>
        <p:txBody>
          <a:bodyPr/>
          <a:lstStyle/>
          <a:p>
            <a:r>
              <a:rPr lang="en-US" sz="3000" dirty="0"/>
              <a:t>T</a:t>
            </a:r>
            <a:r>
              <a:rPr lang="en-US" sz="3000" dirty="0" smtClean="0"/>
              <a:t>he </a:t>
            </a:r>
            <a:r>
              <a:rPr lang="en-US" sz="3000" dirty="0"/>
              <a:t>team conducted the validation of the ASIAD BSB  (ABSB) vs. the natural BSB (NBSB) along the George VI Ice </a:t>
            </a:r>
            <a:r>
              <a:rPr lang="en-US" sz="3000" dirty="0" smtClean="0"/>
              <a:t>Shelf using standard zoom of ~x4 or greater. </a:t>
            </a:r>
          </a:p>
          <a:p>
            <a:r>
              <a:rPr lang="en-US" sz="3000" dirty="0" smtClean="0"/>
              <a:t>The </a:t>
            </a:r>
            <a:r>
              <a:rPr lang="en-US" sz="3000" dirty="0"/>
              <a:t>team also concluded that the location of the BSB has been stable over </a:t>
            </a:r>
            <a:r>
              <a:rPr lang="en-US" sz="3000" dirty="0" smtClean="0"/>
              <a:t>the19-</a:t>
            </a:r>
            <a:r>
              <a:rPr lang="en-US" sz="3000" dirty="0"/>
              <a:t>year study </a:t>
            </a:r>
            <a:r>
              <a:rPr lang="en-US" sz="3000" dirty="0" smtClean="0"/>
              <a:t>period. </a:t>
            </a:r>
            <a:endParaRPr lang="en-US" sz="3000" dirty="0"/>
          </a:p>
        </p:txBody>
      </p:sp>
    </p:spTree>
    <p:extLst>
      <p:ext uri="{BB962C8B-B14F-4D97-AF65-F5344CB8AC3E}">
        <p14:creationId xmlns:p14="http://schemas.microsoft.com/office/powerpoint/2010/main" val="30290146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Validate Abbot Ice Shelf</a:t>
            </a:r>
          </a:p>
          <a:p>
            <a:r>
              <a:rPr lang="en-US" dirty="0" smtClean="0"/>
              <a:t>Speed up ENVI</a:t>
            </a:r>
          </a:p>
          <a:p>
            <a:r>
              <a:rPr lang="en-US" dirty="0" smtClean="0"/>
              <a:t>Separate BSB Text file</a:t>
            </a:r>
            <a:endParaRPr lang="en-US" dirty="0"/>
          </a:p>
        </p:txBody>
      </p:sp>
    </p:spTree>
    <p:extLst>
      <p:ext uri="{BB962C8B-B14F-4D97-AF65-F5344CB8AC3E}">
        <p14:creationId xmlns:p14="http://schemas.microsoft.com/office/powerpoint/2010/main" val="848045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Mentor: Michael Jefferson Jr.</a:t>
            </a:r>
          </a:p>
          <a:p>
            <a:r>
              <a:rPr lang="en-US" dirty="0" smtClean="0"/>
              <a:t>Principle Investigator: Dr. Linda B. Hayden</a:t>
            </a:r>
          </a:p>
          <a:p>
            <a:r>
              <a:rPr lang="en-US" dirty="0" smtClean="0"/>
              <a:t>Jeff Wood</a:t>
            </a:r>
          </a:p>
          <a:p>
            <a:r>
              <a:rPr lang="en-US" dirty="0" err="1" smtClean="0"/>
              <a:t>CReSIS</a:t>
            </a:r>
            <a:endParaRPr lang="en-US" dirty="0" smtClean="0"/>
          </a:p>
          <a:p>
            <a:endParaRPr lang="en-US" dirty="0"/>
          </a:p>
        </p:txBody>
      </p:sp>
    </p:spTree>
    <p:extLst>
      <p:ext uri="{BB962C8B-B14F-4D97-AF65-F5344CB8AC3E}">
        <p14:creationId xmlns:p14="http://schemas.microsoft.com/office/powerpoint/2010/main" val="14941540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r>
              <a:rPr lang="en-US" dirty="0" smtClean="0"/>
              <a:t>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lstStyle/>
          <a:p>
            <a:r>
              <a:rPr lang="en-US" b="1" dirty="0" smtClean="0"/>
              <a:t>Team Members</a:t>
            </a:r>
            <a:endParaRPr lang="en-US" b="1" dirty="0"/>
          </a:p>
        </p:txBody>
      </p:sp>
      <p:sp>
        <p:nvSpPr>
          <p:cNvPr id="4" name="TextBox 3"/>
          <p:cNvSpPr txBox="1"/>
          <p:nvPr/>
        </p:nvSpPr>
        <p:spPr>
          <a:xfrm>
            <a:off x="1219200" y="4572000"/>
            <a:ext cx="1828800" cy="369332"/>
          </a:xfrm>
          <a:prstGeom prst="rect">
            <a:avLst/>
          </a:prstGeom>
          <a:noFill/>
        </p:spPr>
        <p:txBody>
          <a:bodyPr wrap="square" rtlCol="0">
            <a:spAutoFit/>
          </a:bodyPr>
          <a:lstStyle/>
          <a:p>
            <a:pPr algn="ctr"/>
            <a:r>
              <a:rPr lang="en-US" dirty="0" smtClean="0"/>
              <a:t>Anthony Scott</a:t>
            </a:r>
            <a:endParaRPr lang="en-US" dirty="0"/>
          </a:p>
        </p:txBody>
      </p:sp>
      <p:sp>
        <p:nvSpPr>
          <p:cNvPr id="5" name="TextBox 4"/>
          <p:cNvSpPr txBox="1"/>
          <p:nvPr/>
        </p:nvSpPr>
        <p:spPr>
          <a:xfrm>
            <a:off x="457200" y="4876800"/>
            <a:ext cx="3810000" cy="369332"/>
          </a:xfrm>
          <a:prstGeom prst="rect">
            <a:avLst/>
          </a:prstGeom>
          <a:noFill/>
        </p:spPr>
        <p:txBody>
          <a:bodyPr wrap="square" rtlCol="0">
            <a:spAutoFit/>
          </a:bodyPr>
          <a:lstStyle/>
          <a:p>
            <a:r>
              <a:rPr lang="en-US" dirty="0" smtClean="0"/>
              <a:t>Winston Salem State University</a:t>
            </a:r>
            <a:endParaRPr lang="en-US" dirty="0"/>
          </a:p>
        </p:txBody>
      </p:sp>
      <p:sp>
        <p:nvSpPr>
          <p:cNvPr id="7" name="TextBox 6"/>
          <p:cNvSpPr txBox="1"/>
          <p:nvPr/>
        </p:nvSpPr>
        <p:spPr>
          <a:xfrm>
            <a:off x="5791200" y="4572000"/>
            <a:ext cx="1828800" cy="369332"/>
          </a:xfrm>
          <a:prstGeom prst="rect">
            <a:avLst/>
          </a:prstGeom>
          <a:noFill/>
        </p:spPr>
        <p:txBody>
          <a:bodyPr wrap="square" rtlCol="0">
            <a:spAutoFit/>
          </a:bodyPr>
          <a:lstStyle/>
          <a:p>
            <a:pPr algn="ctr"/>
            <a:r>
              <a:rPr lang="en-US" dirty="0" smtClean="0"/>
              <a:t>Omar Owens</a:t>
            </a:r>
            <a:endParaRPr lang="en-US" dirty="0"/>
          </a:p>
        </p:txBody>
      </p:sp>
      <p:sp>
        <p:nvSpPr>
          <p:cNvPr id="8" name="TextBox 7"/>
          <p:cNvSpPr txBox="1"/>
          <p:nvPr/>
        </p:nvSpPr>
        <p:spPr>
          <a:xfrm>
            <a:off x="5029200" y="4876800"/>
            <a:ext cx="3810000" cy="369332"/>
          </a:xfrm>
          <a:prstGeom prst="rect">
            <a:avLst/>
          </a:prstGeom>
          <a:noFill/>
        </p:spPr>
        <p:txBody>
          <a:bodyPr wrap="square" rtlCol="0">
            <a:spAutoFit/>
          </a:bodyPr>
          <a:lstStyle/>
          <a:p>
            <a:r>
              <a:rPr lang="en-US" dirty="0" smtClean="0"/>
              <a:t>Winston Salem State University</a:t>
            </a:r>
            <a:endParaRPr lang="en-US" dirty="0"/>
          </a:p>
        </p:txBody>
      </p:sp>
      <p:pic>
        <p:nvPicPr>
          <p:cNvPr id="3" name="Picture 2" descr="anthonyscot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2616200" cy="3238500"/>
          </a:xfrm>
          <a:prstGeom prst="rect">
            <a:avLst/>
          </a:prstGeom>
        </p:spPr>
      </p:pic>
      <p:pic>
        <p:nvPicPr>
          <p:cNvPr id="6" name="Picture 5" descr="omarowe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371600"/>
            <a:ext cx="2616200" cy="3238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143000"/>
          </a:xfrm>
        </p:spPr>
        <p:txBody>
          <a:bodyPr/>
          <a:lstStyle/>
          <a:p>
            <a:r>
              <a:rPr lang="en-US" b="1" dirty="0" smtClean="0"/>
              <a:t>Mentor</a:t>
            </a:r>
            <a:endParaRPr lang="en-US" b="1" dirty="0"/>
          </a:p>
        </p:txBody>
      </p:sp>
      <p:sp>
        <p:nvSpPr>
          <p:cNvPr id="4" name="TextBox 3"/>
          <p:cNvSpPr txBox="1"/>
          <p:nvPr/>
        </p:nvSpPr>
        <p:spPr>
          <a:xfrm>
            <a:off x="2667000" y="3657600"/>
            <a:ext cx="3886200" cy="646331"/>
          </a:xfrm>
          <a:prstGeom prst="rect">
            <a:avLst/>
          </a:prstGeom>
          <a:noFill/>
        </p:spPr>
        <p:txBody>
          <a:bodyPr wrap="square" rtlCol="0">
            <a:spAutoFit/>
          </a:bodyPr>
          <a:lstStyle/>
          <a:p>
            <a:pPr algn="ctr"/>
            <a:r>
              <a:rPr lang="en-US" dirty="0" smtClean="0"/>
              <a:t>Michael Jefferson Jr. </a:t>
            </a:r>
          </a:p>
          <a:p>
            <a:pPr algn="ctr"/>
            <a:r>
              <a:rPr lang="en-US" dirty="0" smtClean="0"/>
              <a:t>Elizabeth City State University</a:t>
            </a:r>
            <a:endParaRPr lang="en-US" dirty="0"/>
          </a:p>
        </p:txBody>
      </p:sp>
      <p:pic>
        <p:nvPicPr>
          <p:cNvPr id="3" name="Picture 2" descr="jeffer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600200"/>
            <a:ext cx="2116488" cy="1970532"/>
          </a:xfrm>
          <a:prstGeom prst="rect">
            <a:avLst/>
          </a:prstGeom>
        </p:spPr>
      </p:pic>
    </p:spTree>
    <p:extLst>
      <p:ext uri="{BB962C8B-B14F-4D97-AF65-F5344CB8AC3E}">
        <p14:creationId xmlns:p14="http://schemas.microsoft.com/office/powerpoint/2010/main" val="33739485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838200"/>
          </a:xfrm>
        </p:spPr>
        <p:txBody>
          <a:bodyPr/>
          <a:lstStyle/>
          <a:p>
            <a:r>
              <a:rPr lang="en-US" b="1" dirty="0" smtClean="0"/>
              <a:t>Overview</a:t>
            </a:r>
            <a:endParaRPr lang="en-US" b="1" dirty="0"/>
          </a:p>
        </p:txBody>
      </p:sp>
      <p:sp>
        <p:nvSpPr>
          <p:cNvPr id="3" name="Content Placeholder 2"/>
          <p:cNvSpPr>
            <a:spLocks noGrp="1"/>
          </p:cNvSpPr>
          <p:nvPr>
            <p:ph sz="half" idx="1"/>
          </p:nvPr>
        </p:nvSpPr>
        <p:spPr/>
        <p:txBody>
          <a:bodyPr/>
          <a:lstStyle/>
          <a:p>
            <a:r>
              <a:rPr lang="en-US" dirty="0" smtClean="0"/>
              <a:t>Abstract</a:t>
            </a:r>
          </a:p>
          <a:p>
            <a:r>
              <a:rPr lang="en-US" dirty="0" smtClean="0"/>
              <a:t>Introduction</a:t>
            </a:r>
          </a:p>
          <a:p>
            <a:r>
              <a:rPr lang="en-US" dirty="0" smtClean="0"/>
              <a:t>Methodology</a:t>
            </a:r>
          </a:p>
          <a:p>
            <a:r>
              <a:rPr lang="en-US" dirty="0" smtClean="0"/>
              <a:t>Results</a:t>
            </a:r>
          </a:p>
          <a:p>
            <a:endParaRPr lang="en-US" dirty="0"/>
          </a:p>
        </p:txBody>
      </p:sp>
      <p:sp>
        <p:nvSpPr>
          <p:cNvPr id="4" name="Content Placeholder 3"/>
          <p:cNvSpPr>
            <a:spLocks noGrp="1"/>
          </p:cNvSpPr>
          <p:nvPr>
            <p:ph sz="half" idx="2"/>
          </p:nvPr>
        </p:nvSpPr>
        <p:spPr/>
        <p:txBody>
          <a:bodyPr/>
          <a:lstStyle/>
          <a:p>
            <a:r>
              <a:rPr lang="en-US" dirty="0" smtClean="0"/>
              <a:t>Conclusions</a:t>
            </a:r>
          </a:p>
          <a:p>
            <a:r>
              <a:rPr lang="en-US" dirty="0" smtClean="0"/>
              <a:t>Future Work</a:t>
            </a:r>
          </a:p>
          <a:p>
            <a:r>
              <a:rPr lang="en-US" dirty="0" smtClean="0"/>
              <a:t>Acknowledgements</a:t>
            </a:r>
          </a:p>
          <a:p>
            <a:r>
              <a:rPr lang="en-US" dirty="0" smtClean="0"/>
              <a:t>Questions</a:t>
            </a:r>
          </a:p>
          <a:p>
            <a:pPr marL="0" indent="0">
              <a:buNone/>
            </a:pPr>
            <a:endParaRPr lang="en-US" dirty="0"/>
          </a:p>
        </p:txBody>
      </p:sp>
    </p:spTree>
    <p:extLst>
      <p:ext uri="{BB962C8B-B14F-4D97-AF65-F5344CB8AC3E}">
        <p14:creationId xmlns:p14="http://schemas.microsoft.com/office/powerpoint/2010/main" val="252299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839200" cy="609600"/>
          </a:xfrm>
        </p:spPr>
        <p:txBody>
          <a:bodyPr/>
          <a:lstStyle/>
          <a:p>
            <a:r>
              <a:rPr lang="en-US" b="1" dirty="0" smtClean="0"/>
              <a:t>Abstract</a:t>
            </a:r>
            <a:endParaRPr lang="en-US" b="1" dirty="0"/>
          </a:p>
        </p:txBody>
      </p:sp>
      <p:sp>
        <p:nvSpPr>
          <p:cNvPr id="6" name="Content Placeholder 5"/>
          <p:cNvSpPr>
            <a:spLocks noGrp="1"/>
          </p:cNvSpPr>
          <p:nvPr>
            <p:ph idx="1"/>
          </p:nvPr>
        </p:nvSpPr>
        <p:spPr>
          <a:xfrm>
            <a:off x="304800" y="533400"/>
            <a:ext cx="8839200" cy="5410200"/>
          </a:xfrm>
        </p:spPr>
        <p:txBody>
          <a:bodyPr>
            <a:noAutofit/>
          </a:bodyPr>
          <a:lstStyle/>
          <a:p>
            <a:pPr marL="0" indent="0">
              <a:buNone/>
            </a:pPr>
            <a:r>
              <a:rPr lang="en-US" sz="1600" dirty="0"/>
              <a:t>Majority of ice shelves are fed by inland glaciers. Together, an ice shelf and the glaciers feeding it can form a stable system, with the forces of outflow and backpressure balanced. Warmer temperatures can destabilize this system by increasing glacier flow speed and more dramatically by disintegrating the ice shelf. Without a shelf to slow its speed, the glacier accelerates. After the 2002 Larsen B Ice Shelf disintegration, nearby glaciers in the Antarctic Peninsula accelerated up to eight times their original speed over the next 18 months. Similar losses of ice tongues in Greenland have caused speed-ups of two to three times the flow rate in just one year.</a:t>
            </a:r>
          </a:p>
          <a:p>
            <a:pPr marL="0" indent="0">
              <a:buNone/>
            </a:pPr>
            <a:r>
              <a:rPr lang="en-US" sz="1600" dirty="0"/>
              <a:t>Rapid changes occurring in regions surrounding Antarctica are causing concern in the polar science community to research changes occurring in coastal zones over </a:t>
            </a:r>
            <a:r>
              <a:rPr lang="en-US" sz="1600" dirty="0" smtClean="0"/>
              <a:t>time</a:t>
            </a:r>
            <a:r>
              <a:rPr lang="en-US" sz="1600" dirty="0"/>
              <a:t>. During the research, the team completed a study on George VI Ice Shelf located on the western coast of the Antarctic Peninsula. </a:t>
            </a:r>
            <a:r>
              <a:rPr lang="en-US" sz="1600" dirty="0"/>
              <a:t>The study included a validation of the Antarctic Snow and Ice Accumulation Discharge Basal Stress Boundary (ABSB) vs. the natural basal stress boundary (NBSB) along the George VI Ice Shelf. The ASAID BSB was created by a team of researchers headed by National Aeronautics and Space Administration Goddard Space Flight Center (NASA GSFC), with an aim of studying coastal deviations as it pertains to the mass balance of the entire continent. The point data file was aimed at creating a replica of the natural BSB. Select cloud free Landsat satellite imagery from satellites 1 through 7 was used to detect changes occurring over the span of 19 years. The last major interest in the study included documenting the deviations or incorrect placements of the ABSB </a:t>
            </a:r>
            <a:r>
              <a:rPr lang="en-US" sz="1600" dirty="0" err="1"/>
              <a:t>vs</a:t>
            </a:r>
            <a:r>
              <a:rPr lang="en-US" sz="1600" dirty="0"/>
              <a:t> NBSB. Changes that occurred were documented in the form of a table with the change that occurred along with the geographic coordinates.</a:t>
            </a:r>
          </a:p>
        </p:txBody>
      </p:sp>
    </p:spTree>
    <p:extLst>
      <p:ext uri="{BB962C8B-B14F-4D97-AF65-F5344CB8AC3E}">
        <p14:creationId xmlns:p14="http://schemas.microsoft.com/office/powerpoint/2010/main" val="2964922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b="1" dirty="0" smtClean="0"/>
              <a:t>Key Terms </a:t>
            </a:r>
            <a:endParaRPr lang="en-US" b="1" dirty="0"/>
          </a:p>
        </p:txBody>
      </p:sp>
      <p:sp>
        <p:nvSpPr>
          <p:cNvPr id="3" name="Content Placeholder 2"/>
          <p:cNvSpPr>
            <a:spLocks noGrp="1"/>
          </p:cNvSpPr>
          <p:nvPr>
            <p:ph idx="1"/>
          </p:nvPr>
        </p:nvSpPr>
        <p:spPr>
          <a:xfrm>
            <a:off x="228600" y="1295400"/>
            <a:ext cx="8839200" cy="3962400"/>
          </a:xfrm>
        </p:spPr>
        <p:txBody>
          <a:bodyPr>
            <a:noAutofit/>
          </a:bodyPr>
          <a:lstStyle/>
          <a:p>
            <a:r>
              <a:rPr lang="en-US" sz="2000" b="1" dirty="0" smtClean="0"/>
              <a:t>ENVI</a:t>
            </a:r>
            <a:r>
              <a:rPr lang="en-US" sz="2000" dirty="0" smtClean="0"/>
              <a:t> – Image Analysis Software </a:t>
            </a:r>
          </a:p>
          <a:p>
            <a:r>
              <a:rPr lang="en-US" sz="2000" b="1" dirty="0" err="1" smtClean="0"/>
              <a:t>GloVis</a:t>
            </a:r>
            <a:r>
              <a:rPr lang="en-US" sz="2000" dirty="0" smtClean="0"/>
              <a:t>- Online search and order tool for selected Satellite and aerial data</a:t>
            </a:r>
          </a:p>
          <a:p>
            <a:r>
              <a:rPr lang="en-US" sz="2000" b="1" dirty="0" smtClean="0"/>
              <a:t>NBSB</a:t>
            </a:r>
            <a:r>
              <a:rPr lang="en-US" sz="2000" dirty="0" smtClean="0"/>
              <a:t>- The </a:t>
            </a:r>
            <a:r>
              <a:rPr lang="en-US" sz="2000" b="1" dirty="0" smtClean="0"/>
              <a:t>N</a:t>
            </a:r>
            <a:r>
              <a:rPr lang="en-US" sz="2000" dirty="0" smtClean="0"/>
              <a:t>atural </a:t>
            </a:r>
            <a:r>
              <a:rPr lang="en-US" sz="2000" b="1" dirty="0"/>
              <a:t>B</a:t>
            </a:r>
            <a:r>
              <a:rPr lang="en-US" sz="2000" dirty="0" smtClean="0"/>
              <a:t>asal </a:t>
            </a:r>
            <a:r>
              <a:rPr lang="en-US" sz="2000" b="1" dirty="0"/>
              <a:t>S</a:t>
            </a:r>
            <a:r>
              <a:rPr lang="en-US" sz="2000" dirty="0" smtClean="0"/>
              <a:t>tress </a:t>
            </a:r>
            <a:r>
              <a:rPr lang="en-US" sz="2000" b="1" dirty="0" smtClean="0"/>
              <a:t>B</a:t>
            </a:r>
            <a:r>
              <a:rPr lang="en-US" sz="2000" dirty="0" smtClean="0"/>
              <a:t>oundary </a:t>
            </a:r>
          </a:p>
          <a:p>
            <a:r>
              <a:rPr lang="en-US" sz="2000" b="1" dirty="0" smtClean="0"/>
              <a:t>ABSB</a:t>
            </a:r>
            <a:r>
              <a:rPr lang="en-US" sz="2000" dirty="0" smtClean="0"/>
              <a:t>- </a:t>
            </a:r>
            <a:r>
              <a:rPr lang="en-US" sz="2000" b="1" dirty="0" err="1" smtClean="0"/>
              <a:t>A</a:t>
            </a:r>
            <a:r>
              <a:rPr lang="en-US" sz="2000" dirty="0" err="1" smtClean="0"/>
              <a:t>said</a:t>
            </a:r>
            <a:r>
              <a:rPr lang="en-US" sz="2000" dirty="0" smtClean="0"/>
              <a:t> </a:t>
            </a:r>
            <a:r>
              <a:rPr lang="en-US" sz="2000" b="1" dirty="0" smtClean="0"/>
              <a:t>B</a:t>
            </a:r>
            <a:r>
              <a:rPr lang="en-US" sz="2000" dirty="0" smtClean="0"/>
              <a:t>asal </a:t>
            </a:r>
            <a:r>
              <a:rPr lang="en-US" sz="2000" b="1" dirty="0" smtClean="0"/>
              <a:t>S</a:t>
            </a:r>
            <a:r>
              <a:rPr lang="en-US" sz="2000" dirty="0" smtClean="0"/>
              <a:t>tress </a:t>
            </a:r>
            <a:r>
              <a:rPr lang="en-US" sz="2000" b="1" dirty="0" smtClean="0"/>
              <a:t>B</a:t>
            </a:r>
            <a:r>
              <a:rPr lang="en-US" sz="2000" dirty="0" smtClean="0"/>
              <a:t>oundary </a:t>
            </a:r>
          </a:p>
          <a:p>
            <a:r>
              <a:rPr lang="en-US" sz="2000" b="1" dirty="0"/>
              <a:t>Ice Shelf- </a:t>
            </a:r>
            <a:r>
              <a:rPr lang="en-US" sz="2000" dirty="0"/>
              <a:t>Thick floating platform of ice that forms where a glacier or ice sheet floats down to a coastline and onto ocean surface</a:t>
            </a:r>
            <a:endParaRPr lang="en-US" sz="2000" b="1" dirty="0"/>
          </a:p>
          <a:p>
            <a:r>
              <a:rPr lang="en-US" sz="2000" b="1" dirty="0"/>
              <a:t>Ice Sheet- </a:t>
            </a:r>
            <a:r>
              <a:rPr lang="en-US" sz="2000" dirty="0"/>
              <a:t>Mass of glacier ice that cover surrounding land and bigger than 50,000 km</a:t>
            </a:r>
            <a:r>
              <a:rPr lang="en-US" sz="2000" baseline="30000" dirty="0"/>
              <a:t>2</a:t>
            </a:r>
            <a:endParaRPr lang="en-US" sz="2000" b="1" dirty="0"/>
          </a:p>
          <a:p>
            <a:r>
              <a:rPr lang="en-US" sz="2000" b="1" dirty="0"/>
              <a:t>Landsat- </a:t>
            </a:r>
            <a:r>
              <a:rPr lang="en-US" sz="2000" dirty="0"/>
              <a:t>Series of Earth Observing Satellites launched by NASA</a:t>
            </a:r>
          </a:p>
          <a:p>
            <a:endParaRPr lang="en-US" sz="2000" dirty="0" smtClean="0"/>
          </a:p>
        </p:txBody>
      </p:sp>
    </p:spTree>
    <p:extLst>
      <p:ext uri="{BB962C8B-B14F-4D97-AF65-F5344CB8AC3E}">
        <p14:creationId xmlns:p14="http://schemas.microsoft.com/office/powerpoint/2010/main" val="1550308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90600"/>
          </a:xfrm>
        </p:spPr>
        <p:txBody>
          <a:bodyPr/>
          <a:lstStyle/>
          <a:p>
            <a:r>
              <a:rPr lang="en-US" dirty="0" smtClean="0"/>
              <a:t>Methodology</a:t>
            </a:r>
            <a:endParaRPr lang="en-US" dirty="0"/>
          </a:p>
        </p:txBody>
      </p:sp>
      <p:sp>
        <p:nvSpPr>
          <p:cNvPr id="3" name="Content Placeholder 2"/>
          <p:cNvSpPr>
            <a:spLocks noGrp="1"/>
          </p:cNvSpPr>
          <p:nvPr>
            <p:ph idx="1"/>
          </p:nvPr>
        </p:nvSpPr>
        <p:spPr>
          <a:xfrm>
            <a:off x="152400" y="1295400"/>
            <a:ext cx="8839200" cy="4495800"/>
          </a:xfrm>
        </p:spPr>
        <p:txBody>
          <a:bodyPr>
            <a:normAutofit fontScale="92500"/>
          </a:bodyPr>
          <a:lstStyle/>
          <a:p>
            <a:r>
              <a:rPr lang="en-US" dirty="0" smtClean="0"/>
              <a:t>Search for path and row of George VI Ice Shelf</a:t>
            </a:r>
          </a:p>
          <a:p>
            <a:r>
              <a:rPr lang="en-US" dirty="0" smtClean="0"/>
              <a:t>Locate Pre-2003 cloud free Landsat Images</a:t>
            </a:r>
          </a:p>
          <a:p>
            <a:r>
              <a:rPr lang="en-US" dirty="0" smtClean="0"/>
              <a:t>Truncate Basal Stress Boundary text file</a:t>
            </a:r>
          </a:p>
          <a:p>
            <a:r>
              <a:rPr lang="en-US" dirty="0" smtClean="0"/>
              <a:t>Turn text file into a ENVI vector file</a:t>
            </a:r>
          </a:p>
          <a:p>
            <a:r>
              <a:rPr lang="en-US" dirty="0" smtClean="0"/>
              <a:t>Create Mosaics of reference  and older images</a:t>
            </a:r>
          </a:p>
          <a:p>
            <a:r>
              <a:rPr lang="en-US" dirty="0" smtClean="0"/>
              <a:t>Linking reference images to the older images</a:t>
            </a:r>
          </a:p>
          <a:p>
            <a:r>
              <a:rPr lang="en-US" dirty="0" smtClean="0"/>
              <a:t>Warp Images </a:t>
            </a:r>
          </a:p>
          <a:p>
            <a:r>
              <a:rPr lang="en-US" dirty="0" smtClean="0"/>
              <a:t>Conducted a Validation of the BSB</a:t>
            </a:r>
          </a:p>
        </p:txBody>
      </p:sp>
    </p:spTree>
    <p:extLst>
      <p:ext uri="{BB962C8B-B14F-4D97-AF65-F5344CB8AC3E}">
        <p14:creationId xmlns:p14="http://schemas.microsoft.com/office/powerpoint/2010/main" val="3704150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of Interest </a:t>
            </a:r>
            <a:endParaRPr lang="en-US" dirty="0"/>
          </a:p>
        </p:txBody>
      </p:sp>
      <p:sp>
        <p:nvSpPr>
          <p:cNvPr id="3" name="Content Placeholder 2"/>
          <p:cNvSpPr>
            <a:spLocks noGrp="1"/>
          </p:cNvSpPr>
          <p:nvPr>
            <p:ph idx="1"/>
          </p:nvPr>
        </p:nvSpPr>
        <p:spPr/>
        <p:txBody>
          <a:bodyPr/>
          <a:lstStyle/>
          <a:p>
            <a:r>
              <a:rPr lang="en-US" dirty="0" smtClean="0"/>
              <a:t>George VI Ice Shelf </a:t>
            </a:r>
          </a:p>
          <a:p>
            <a:r>
              <a:rPr lang="en-US" dirty="0" smtClean="0"/>
              <a:t>Path/Row 217/110 </a:t>
            </a:r>
            <a:endParaRPr lang="en-US" dirty="0"/>
          </a:p>
        </p:txBody>
      </p:sp>
    </p:spTree>
    <p:extLst>
      <p:ext uri="{BB962C8B-B14F-4D97-AF65-F5344CB8AC3E}">
        <p14:creationId xmlns:p14="http://schemas.microsoft.com/office/powerpoint/2010/main" val="37549132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83487" cy="587188"/>
          </a:xfrm>
        </p:spPr>
        <p:txBody>
          <a:bodyPr/>
          <a:lstStyle/>
          <a:p>
            <a:r>
              <a:rPr lang="en-US" dirty="0" smtClean="0"/>
              <a:t>Locate and Download Images </a:t>
            </a:r>
            <a:endParaRPr lang="en-US" dirty="0"/>
          </a:p>
        </p:txBody>
      </p:sp>
      <p:pic>
        <p:nvPicPr>
          <p:cNvPr id="7" name="Picture 6" descr="Screen Shot 2014-06-27 at 3.2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3594100" cy="4572000"/>
          </a:xfrm>
          <a:prstGeom prst="rect">
            <a:avLst/>
          </a:prstGeom>
        </p:spPr>
      </p:pic>
      <p:pic>
        <p:nvPicPr>
          <p:cNvPr id="10" name="Picture 9" descr="Screen Shot 2014-06-27 at 3.44.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990600"/>
            <a:ext cx="3124200" cy="5029200"/>
          </a:xfrm>
          <a:prstGeom prst="rect">
            <a:avLst/>
          </a:prstGeom>
        </p:spPr>
      </p:pic>
    </p:spTree>
    <p:extLst>
      <p:ext uri="{BB962C8B-B14F-4D97-AF65-F5344CB8AC3E}">
        <p14:creationId xmlns:p14="http://schemas.microsoft.com/office/powerpoint/2010/main" val="27481500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Master">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TotalTime>
  <Words>500</Words>
  <Application>Microsoft Macintosh PowerPoint</Application>
  <PresentationFormat>Letter Paper (8.5x11 in)</PresentationFormat>
  <Paragraphs>68</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Title Master</vt:lpstr>
      <vt:lpstr>Validation of the basal stress boundary utilizing Satellite Imagery along the George VI  Ice Shelf, Antarctica </vt:lpstr>
      <vt:lpstr>Team Members</vt:lpstr>
      <vt:lpstr>Mentor</vt:lpstr>
      <vt:lpstr>Overview</vt:lpstr>
      <vt:lpstr>Abstract</vt:lpstr>
      <vt:lpstr>Key Terms </vt:lpstr>
      <vt:lpstr>Methodology</vt:lpstr>
      <vt:lpstr>Region of Interest </vt:lpstr>
      <vt:lpstr>Locate and Download Images </vt:lpstr>
      <vt:lpstr>Basal Stress Boundary File</vt:lpstr>
      <vt:lpstr>Creating Vector File</vt:lpstr>
      <vt:lpstr>Mosaics </vt:lpstr>
      <vt:lpstr>Link/Warp Images</vt:lpstr>
      <vt:lpstr>Validation of BSB along George IV Ice Shelf </vt:lpstr>
      <vt:lpstr>Results</vt:lpstr>
      <vt:lpstr>Conclusions</vt:lpstr>
      <vt:lpstr>Future Work</vt:lpstr>
      <vt:lpstr>Acknowledgements  </vt:lpstr>
      <vt:lpstr>Questions?</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CERSER Admin</cp:lastModifiedBy>
  <cp:revision>102</cp:revision>
  <dcterms:created xsi:type="dcterms:W3CDTF">2011-11-09T21:13:25Z</dcterms:created>
  <dcterms:modified xsi:type="dcterms:W3CDTF">2014-07-02T20:21:55Z</dcterms:modified>
</cp:coreProperties>
</file>