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1.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6" r:id="rId1"/>
  </p:sldMasterIdLst>
  <p:notesMasterIdLst>
    <p:notesMasterId r:id="rId20"/>
  </p:notesMasterIdLst>
  <p:sldIdLst>
    <p:sldId id="256" r:id="rId2"/>
    <p:sldId id="257" r:id="rId3"/>
    <p:sldId id="258" r:id="rId4"/>
    <p:sldId id="261" r:id="rId5"/>
    <p:sldId id="262" r:id="rId6"/>
    <p:sldId id="263" r:id="rId7"/>
    <p:sldId id="260" r:id="rId8"/>
    <p:sldId id="259" r:id="rId9"/>
    <p:sldId id="264" r:id="rId10"/>
    <p:sldId id="265" r:id="rId11"/>
    <p:sldId id="266" r:id="rId12"/>
    <p:sldId id="267" r:id="rId13"/>
    <p:sldId id="272" r:id="rId14"/>
    <p:sldId id="268" r:id="rId15"/>
    <p:sldId id="271" r:id="rId16"/>
    <p:sldId id="269" r:id="rId17"/>
    <p:sldId id="270" r:id="rId18"/>
    <p:sldId id="27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36A2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68439" autoAdjust="0"/>
  </p:normalViewPr>
  <p:slideViewPr>
    <p:cSldViewPr snapToGrid="0" snapToObjects="1" showGuides="1">
      <p:cViewPr varScale="1">
        <p:scale>
          <a:sx n="86" d="100"/>
          <a:sy n="86" d="100"/>
        </p:scale>
        <p:origin x="-237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C3B6C3-8A30-4E48-A994-729751F4CDF0}" type="datetimeFigureOut">
              <a:rPr lang="en-US" smtClean="0"/>
              <a:pPr/>
              <a:t>7/9/13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89D827-A53C-2547-89A0-DF27767D00FC}" type="slidenum">
              <a:rPr lang="en-US" smtClean="0"/>
              <a:pPr/>
              <a:t>‹#›</a:t>
            </a:fld>
            <a:endParaRPr lang="en-US"/>
          </a:p>
        </p:txBody>
      </p:sp>
    </p:spTree>
    <p:extLst>
      <p:ext uri="{BB962C8B-B14F-4D97-AF65-F5344CB8AC3E}">
        <p14:creationId xmlns:p14="http://schemas.microsoft.com/office/powerpoint/2010/main" val="3418526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a:t>
            </a:r>
            <a:r>
              <a:rPr lang="en-US" baseline="0" dirty="0" smtClean="0"/>
              <a:t> afternoon, we are the Penn State team and we will be presenting our research project titled “using   </a:t>
            </a:r>
            <a:r>
              <a:rPr lang="en-US" baseline="0" dirty="0" err="1" smtClean="0"/>
              <a:t>cresis</a:t>
            </a:r>
            <a:r>
              <a:rPr lang="en-US" baseline="0" dirty="0" smtClean="0"/>
              <a:t> airborne radar to constrain ice volume influx across the lateral margins of the northeast </a:t>
            </a:r>
            <a:r>
              <a:rPr lang="en-US" baseline="0" dirty="0" err="1" smtClean="0"/>
              <a:t>greenland</a:t>
            </a:r>
            <a:r>
              <a:rPr lang="en-US" baseline="0" dirty="0" smtClean="0"/>
              <a:t> ice stream</a:t>
            </a:r>
            <a:r>
              <a:rPr lang="en-US" baseline="0" smtClean="0"/>
              <a:t>. </a:t>
            </a:r>
            <a:endParaRPr lang="en-US" dirty="0"/>
          </a:p>
        </p:txBody>
      </p:sp>
      <p:sp>
        <p:nvSpPr>
          <p:cNvPr id="4" name="Slide Number Placeholder 3"/>
          <p:cNvSpPr>
            <a:spLocks noGrp="1"/>
          </p:cNvSpPr>
          <p:nvPr>
            <p:ph type="sldNum" sz="quarter" idx="10"/>
          </p:nvPr>
        </p:nvSpPr>
        <p:spPr/>
        <p:txBody>
          <a:bodyPr/>
          <a:lstStyle/>
          <a:p>
            <a:fld id="{3789D827-A53C-2547-89A0-DF27767D00FC}" type="slidenum">
              <a:rPr lang="en-US" smtClean="0"/>
              <a:pPr/>
              <a:t>1</a:t>
            </a:fld>
            <a:endParaRPr lang="en-US"/>
          </a:p>
        </p:txBody>
      </p:sp>
    </p:spTree>
    <p:extLst>
      <p:ext uri="{BB962C8B-B14F-4D97-AF65-F5344CB8AC3E}">
        <p14:creationId xmlns:p14="http://schemas.microsoft.com/office/powerpoint/2010/main" val="1550254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volume flux through each profile’s flow bands is found </a:t>
            </a:r>
            <a:r>
              <a:rPr lang="en-US" baseline="0" dirty="0" smtClean="0"/>
              <a:t>using the formula shown. In this formula </a:t>
            </a:r>
            <a:r>
              <a:rPr lang="en-US" b="1" i="1" baseline="0" dirty="0" smtClean="0"/>
              <a:t>u </a:t>
            </a:r>
            <a:r>
              <a:rPr lang="en-US" b="0" i="0" baseline="0" dirty="0" smtClean="0"/>
              <a:t>is the average velocity vector and </a:t>
            </a:r>
            <a:r>
              <a:rPr lang="en-US" b="1" i="1" baseline="0" dirty="0" smtClean="0"/>
              <a:t>A</a:t>
            </a:r>
            <a:r>
              <a:rPr lang="en-US" b="0" i="0" baseline="0" dirty="0" smtClean="0"/>
              <a:t> is the area vector (which points normal to the area).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i="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i="0" baseline="0" dirty="0" smtClean="0"/>
              <a:t>The velocity vector was obtained from </a:t>
            </a:r>
            <a:r>
              <a:rPr lang="en-US" b="0" i="0" baseline="0" dirty="0" err="1" smtClean="0"/>
              <a:t>CReSIS</a:t>
            </a:r>
            <a:r>
              <a:rPr lang="en-US" b="0" i="0" baseline="0" dirty="0" smtClean="0"/>
              <a:t> and was contained in two parts, a magnitude vector and a direction vector. Because the velocity vector was not parallel to the area vector at each point along the stream, we wrote a </a:t>
            </a:r>
            <a:r>
              <a:rPr lang="en-US" b="0" i="0" baseline="0" dirty="0" err="1" smtClean="0"/>
              <a:t>Matlab</a:t>
            </a:r>
            <a:r>
              <a:rPr lang="en-US" b="0" i="0" baseline="0" dirty="0" smtClean="0"/>
              <a:t> script to calculate only the needed component.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i="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i="0" baseline="0" dirty="0" smtClean="0"/>
              <a:t>We then multiplied the average of this adjusted velocity by the flow belt areas to find the volume flux through each belt. </a:t>
            </a:r>
          </a:p>
        </p:txBody>
      </p:sp>
      <p:sp>
        <p:nvSpPr>
          <p:cNvPr id="4" name="Slide Number Placeholder 3"/>
          <p:cNvSpPr>
            <a:spLocks noGrp="1"/>
          </p:cNvSpPr>
          <p:nvPr>
            <p:ph type="sldNum" sz="quarter" idx="10"/>
          </p:nvPr>
        </p:nvSpPr>
        <p:spPr/>
        <p:txBody>
          <a:bodyPr/>
          <a:lstStyle/>
          <a:p>
            <a:fld id="{3789D827-A53C-2547-89A0-DF27767D00FC}" type="slidenum">
              <a:rPr lang="en-US" smtClean="0"/>
              <a:pPr/>
              <a:t>10</a:t>
            </a:fld>
            <a:endParaRPr lang="en-US"/>
          </a:p>
        </p:txBody>
      </p:sp>
    </p:spTree>
    <p:extLst>
      <p:ext uri="{BB962C8B-B14F-4D97-AF65-F5344CB8AC3E}">
        <p14:creationId xmlns:p14="http://schemas.microsoft.com/office/powerpoint/2010/main" val="2640523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Our analysis shows an approximately linearly</a:t>
            </a:r>
            <a:r>
              <a:rPr lang="en-US" baseline="0" dirty="0" smtClean="0"/>
              <a:t> </a:t>
            </a:r>
            <a:r>
              <a:rPr lang="en-US" dirty="0" smtClean="0"/>
              <a:t>increasing trend</a:t>
            </a:r>
            <a:r>
              <a:rPr lang="en-US" baseline="0" dirty="0" smtClean="0"/>
              <a:t> of volume flux from profile 1 to profile 4. The flux through Profiles 2 and 3 has been averaged because they lie across the same geographic extent, shown in the inset map. It is clear that this volume flux trend corresponds to the downstream widening seen in satellite images of NEGIS. This data quantifies the amount of ice entering NEGIS across it’s lateral shear margins between Profiles 1 and 4, showing </a:t>
            </a:r>
            <a:r>
              <a:rPr lang="en-US" dirty="0" smtClean="0"/>
              <a:t>an overall increase in volume flux from 1.17</a:t>
            </a:r>
            <a:r>
              <a:rPr lang="en-US" baseline="0" dirty="0" smtClean="0"/>
              <a:t> cubic kilometers per year in Profile 1 to 4.16 cubic kilometers per year in Profile 4, which lies 130 km downstream. </a:t>
            </a:r>
          </a:p>
          <a:p>
            <a:endParaRPr lang="en-US" baseline="0" dirty="0" smtClean="0"/>
          </a:p>
          <a:p>
            <a:r>
              <a:rPr lang="en-US" baseline="0" dirty="0" smtClean="0"/>
              <a:t>Such a large increase in volume flux is not usually observed in the upstream regions of ice streams. Nearly all ice streams maintain a roughly constant mass flux, narrowing and speeding up progressively downstream. NEGIS however both widens and speeds up allowing ice to cross the shear margins and contribute to the overall volume flux.</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789D827-A53C-2547-89A0-DF27767D00F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Although we know that NEGIS gets progressively wider downstream, the question remains</a:t>
            </a:r>
            <a:r>
              <a:rPr lang="en-US" baseline="0" dirty="0" smtClean="0"/>
              <a:t> of whether the stream is stable or if its margins are slowly moving.</a:t>
            </a:r>
          </a:p>
          <a:p>
            <a:endParaRPr lang="en-US" dirty="0" smtClean="0"/>
          </a:p>
          <a:p>
            <a:r>
              <a:rPr lang="en-US" dirty="0" smtClean="0"/>
              <a:t>Within</a:t>
            </a:r>
            <a:r>
              <a:rPr lang="en-US" baseline="0" dirty="0" smtClean="0"/>
              <a:t> radar images of NEGIS, we see heavily deformed regions that </a:t>
            </a:r>
            <a:r>
              <a:rPr lang="en-US" i="1" baseline="0" dirty="0" smtClean="0"/>
              <a:t>appear</a:t>
            </a:r>
            <a:r>
              <a:rPr lang="en-US" baseline="0" dirty="0" smtClean="0"/>
              <a:t> to be shear margins. These margins are about 10km wide as you can see in the image. However, for an ice stream of this lateral extent, about 30km</a:t>
            </a:r>
            <a:r>
              <a:rPr lang="en-US" u="none" baseline="0" dirty="0" smtClean="0"/>
              <a:t>, deformed regions are expected to be only 4-5km wide. </a:t>
            </a:r>
          </a:p>
          <a:p>
            <a:endParaRPr lang="en-US" u="none" baseline="0" dirty="0" smtClean="0"/>
          </a:p>
          <a:p>
            <a:r>
              <a:rPr lang="en-US" u="none" baseline="0" dirty="0" smtClean="0"/>
              <a:t>We</a:t>
            </a:r>
            <a:r>
              <a:rPr lang="en-US" baseline="0" dirty="0" smtClean="0"/>
              <a:t> believe that these wide regions of deformation include a signature of relict, or past, margins. In addition, these relict margins exist far inside the present margins. This suggests that the stream has widened and may continue to widen.</a:t>
            </a:r>
          </a:p>
          <a:p>
            <a:endParaRPr lang="en-US" baseline="0" dirty="0" smtClean="0"/>
          </a:p>
        </p:txBody>
      </p:sp>
      <p:sp>
        <p:nvSpPr>
          <p:cNvPr id="4" name="Slide Number Placeholder 3"/>
          <p:cNvSpPr>
            <a:spLocks noGrp="1"/>
          </p:cNvSpPr>
          <p:nvPr>
            <p:ph type="sldNum" sz="quarter" idx="10"/>
          </p:nvPr>
        </p:nvSpPr>
        <p:spPr/>
        <p:txBody>
          <a:bodyPr/>
          <a:lstStyle/>
          <a:p>
            <a:fld id="{3789D827-A53C-2547-89A0-DF27767D00F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graph displayed shows the increasing trend in volume flux through each of the four flow belts. This increase is shown as a percent increase from Profile 1. The volume flux through each of the four flow belts is shown in different colors on the graph.</a:t>
            </a:r>
          </a:p>
          <a:p>
            <a:endParaRPr lang="en-US" baseline="0" dirty="0" smtClean="0"/>
          </a:p>
          <a:p>
            <a:r>
              <a:rPr lang="en-US" baseline="0" dirty="0" smtClean="0"/>
              <a:t>There is a consistent, increasing trend in the ice-volume flux through each flow belt with the Lower Middle belt being slightly anomalous. Since we expect the volume flux increase to be distributed evenly throughout the layers, we can tell that our picking method was able to reliably select isochrones. This method of defining flow belts was effective in determining volume flux through a chosen area within multiple, geographically varying, radar cross-sections and could be useful in future radar-based ice stream research. </a:t>
            </a:r>
          </a:p>
        </p:txBody>
      </p:sp>
      <p:sp>
        <p:nvSpPr>
          <p:cNvPr id="4" name="Slide Number Placeholder 3"/>
          <p:cNvSpPr>
            <a:spLocks noGrp="1"/>
          </p:cNvSpPr>
          <p:nvPr>
            <p:ph type="sldNum" sz="quarter" idx="10"/>
          </p:nvPr>
        </p:nvSpPr>
        <p:spPr/>
        <p:txBody>
          <a:bodyPr/>
          <a:lstStyle/>
          <a:p>
            <a:fld id="{3789D827-A53C-2547-89A0-DF27767D00FC}" type="slidenum">
              <a:rPr lang="en-US" smtClean="0"/>
              <a:pPr/>
              <a:t>13</a:t>
            </a:fld>
            <a:endParaRPr lang="en-US"/>
          </a:p>
        </p:txBody>
      </p:sp>
    </p:spTree>
    <p:extLst>
      <p:ext uri="{BB962C8B-B14F-4D97-AF65-F5344CB8AC3E}">
        <p14:creationId xmlns:p14="http://schemas.microsoft.com/office/powerpoint/2010/main" val="1916333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show the significance of our data, we performed a representative error analysis. Our </a:t>
            </a:r>
            <a:r>
              <a:rPr lang="en-US" baseline="0" dirty="0" err="1" smtClean="0"/>
              <a:t>isochrone</a:t>
            </a:r>
            <a:r>
              <a:rPr lang="en-US" baseline="0" dirty="0" smtClean="0"/>
              <a:t> picks, margin delineations, and masking procedure were all sources of error. </a:t>
            </a:r>
          </a:p>
          <a:p>
            <a:endParaRPr lang="en-US" baseline="0" dirty="0" smtClean="0"/>
          </a:p>
          <a:p>
            <a:r>
              <a:rPr lang="en-US" baseline="0" dirty="0" smtClean="0"/>
              <a:t>To account for these sources of error, we compared the overlapping profiles 2 and 3. These profiles cover the same stream extent so the volume flux through each flow belt should be the same. The differences we found provided us with an error of 5.4%.</a:t>
            </a:r>
          </a:p>
          <a:p>
            <a:endParaRPr lang="en-US" baseline="0" dirty="0" smtClean="0"/>
          </a:p>
          <a:p>
            <a:r>
              <a:rPr lang="en-US" baseline="0" dirty="0" smtClean="0"/>
              <a:t>This same method of error analysis could not be used to address the error in Profiles 1 and 4 because we did not have an overlapping profile for either. Instead, we applied the same error of 5.4%. Profiles 1 and 4 may have additional error that is not accounted for, but we determined this error of 5.4% as the most representative error obtainable from our data. In the future, overlapping profiles at 1 and 4 could be used to obtain a more accurate error and show a Lower Middle trend more consistent with the other flow bands. </a:t>
            </a:r>
            <a:endParaRPr lang="en-US" dirty="0"/>
          </a:p>
        </p:txBody>
      </p:sp>
      <p:sp>
        <p:nvSpPr>
          <p:cNvPr id="4" name="Slide Number Placeholder 3"/>
          <p:cNvSpPr>
            <a:spLocks noGrp="1"/>
          </p:cNvSpPr>
          <p:nvPr>
            <p:ph type="sldNum" sz="quarter" idx="10"/>
          </p:nvPr>
        </p:nvSpPr>
        <p:spPr/>
        <p:txBody>
          <a:bodyPr/>
          <a:lstStyle/>
          <a:p>
            <a:fld id="{3789D827-A53C-2547-89A0-DF27767D00F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study has </a:t>
            </a:r>
            <a:r>
              <a:rPr lang="en-US" baseline="0" dirty="0" smtClean="0"/>
              <a:t>placed reasonable constraints on the downstream-increasing ice-volume flux in NEGIS that can be attributed to influx across its shear margins. We observe what we believe to be relict stream margins in the radar images, indicating that the stream may also be widening with time.</a:t>
            </a:r>
          </a:p>
          <a:p>
            <a:endParaRPr lang="en-US" baseline="0" dirty="0" smtClean="0"/>
          </a:p>
          <a:p>
            <a:r>
              <a:rPr lang="en-US" sz="1200" kern="1200" dirty="0" smtClean="0">
                <a:solidFill>
                  <a:schemeClr val="tx1"/>
                </a:solidFill>
                <a:effectLst/>
                <a:latin typeface="+mn-lt"/>
                <a:ea typeface="+mn-ea"/>
                <a:cs typeface="+mn-cs"/>
              </a:rPr>
              <a:t>Understanding the stability of NEGIS is</a:t>
            </a:r>
            <a:r>
              <a:rPr lang="en-US" sz="1200" kern="1200" baseline="0" dirty="0" smtClean="0">
                <a:solidFill>
                  <a:schemeClr val="tx1"/>
                </a:solidFill>
                <a:effectLst/>
                <a:latin typeface="+mn-lt"/>
                <a:ea typeface="+mn-ea"/>
                <a:cs typeface="+mn-cs"/>
              </a:rPr>
              <a:t> important </a:t>
            </a:r>
            <a:r>
              <a:rPr lang="en-US" sz="1200" kern="1200" dirty="0" smtClean="0">
                <a:solidFill>
                  <a:schemeClr val="tx1"/>
                </a:solidFill>
                <a:effectLst/>
                <a:latin typeface="+mn-lt"/>
                <a:ea typeface="+mn-ea"/>
                <a:cs typeface="+mn-cs"/>
              </a:rPr>
              <a:t>to understanding the future of the Greenland Ice Sheet. Its far-reaching inland extent gives NEGIS the potential to tap a larger area than any other ice stream on the</a:t>
            </a:r>
            <a:r>
              <a:rPr lang="en-US" sz="1200" kern="1200" baseline="0" dirty="0" smtClean="0">
                <a:solidFill>
                  <a:schemeClr val="tx1"/>
                </a:solidFill>
                <a:effectLst/>
                <a:latin typeface="+mn-lt"/>
                <a:ea typeface="+mn-ea"/>
                <a:cs typeface="+mn-cs"/>
              </a:rPr>
              <a:t> sheet</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By c</a:t>
            </a:r>
            <a:r>
              <a:rPr lang="en-US" baseline="0" dirty="0" smtClean="0"/>
              <a:t>onstraining the rate of mass influx through the shear margins along the upstream extent of NEGIS, this study provides data that can help in understanding its current and future stability.</a:t>
            </a:r>
            <a:r>
              <a:rPr lang="en-US" sz="1200" kern="1200" dirty="0" smtClean="0">
                <a:solidFill>
                  <a:schemeClr val="tx1"/>
                </a:solidFill>
                <a:effectLst/>
                <a:latin typeface="+mn-lt"/>
                <a:ea typeface="+mn-ea"/>
                <a:cs typeface="+mn-cs"/>
              </a:rPr>
              <a:t> </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789D827-A53C-2547-89A0-DF27767D00F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the sources we used for our study. (leave up for a </a:t>
            </a:r>
            <a:r>
              <a:rPr lang="en-US" baseline="0" dirty="0" err="1" smtClean="0"/>
              <a:t>lil</a:t>
            </a:r>
            <a:r>
              <a:rPr lang="en-US" baseline="0" dirty="0" smtClean="0"/>
              <a:t> bit)</a:t>
            </a:r>
            <a:endParaRPr lang="en-US" dirty="0"/>
          </a:p>
        </p:txBody>
      </p:sp>
      <p:sp>
        <p:nvSpPr>
          <p:cNvPr id="4" name="Slide Number Placeholder 3"/>
          <p:cNvSpPr>
            <a:spLocks noGrp="1"/>
          </p:cNvSpPr>
          <p:nvPr>
            <p:ph type="sldNum" sz="quarter" idx="10"/>
          </p:nvPr>
        </p:nvSpPr>
        <p:spPr/>
        <p:txBody>
          <a:bodyPr/>
          <a:lstStyle/>
          <a:p>
            <a:fld id="{3789D827-A53C-2547-89A0-DF27767D00FC}" type="slidenum">
              <a:rPr lang="en-US" smtClean="0"/>
              <a:pPr/>
              <a:t>16</a:t>
            </a:fld>
            <a:endParaRPr lang="en-US"/>
          </a:p>
        </p:txBody>
      </p:sp>
    </p:spTree>
    <p:extLst>
      <p:ext uri="{BB962C8B-B14F-4D97-AF65-F5344CB8AC3E}">
        <p14:creationId xmlns:p14="http://schemas.microsoft.com/office/powerpoint/2010/main" val="568277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name</a:t>
            </a:r>
            <a:r>
              <a:rPr lang="en-US" baseline="0" dirty="0" smtClean="0"/>
              <a:t> is </a:t>
            </a:r>
            <a:r>
              <a:rPr lang="en-US" baseline="0" dirty="0" err="1" smtClean="0"/>
              <a:t>michael</a:t>
            </a:r>
            <a:r>
              <a:rPr lang="en-US" baseline="0" dirty="0" smtClean="0"/>
              <a:t> chamberlain, and </a:t>
            </a:r>
            <a:r>
              <a:rPr lang="en-US" baseline="0" dirty="0" err="1" smtClean="0"/>
              <a:t>im</a:t>
            </a:r>
            <a:r>
              <a:rPr lang="en-US" baseline="0" dirty="0" smtClean="0"/>
              <a:t> a junior at the university of </a:t>
            </a:r>
            <a:r>
              <a:rPr lang="en-US" baseline="0" dirty="0" err="1" smtClean="0"/>
              <a:t>california</a:t>
            </a:r>
            <a:r>
              <a:rPr lang="en-US" baseline="0" dirty="0" smtClean="0"/>
              <a:t> at </a:t>
            </a:r>
            <a:r>
              <a:rPr lang="en-US" baseline="0" dirty="0" err="1" smtClean="0"/>
              <a:t>berkeley</a:t>
            </a:r>
            <a:r>
              <a:rPr lang="en-US" baseline="0" dirty="0" smtClean="0"/>
              <a:t>. This is Emma Reeves and she is a senior at Hamline University in Minnesota. Our mentors from Pennsylvania state were Peter Burkett and Sridhar </a:t>
            </a:r>
            <a:r>
              <a:rPr lang="en-US" baseline="0" dirty="0" err="1" smtClean="0"/>
              <a:t>Anandakrishnan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789D827-A53C-2547-89A0-DF27767D00FC}" type="slidenum">
              <a:rPr lang="en-US" smtClean="0"/>
              <a:pPr/>
              <a:t>2</a:t>
            </a:fld>
            <a:endParaRPr lang="en-US"/>
          </a:p>
        </p:txBody>
      </p:sp>
    </p:spTree>
    <p:extLst>
      <p:ext uri="{BB962C8B-B14F-4D97-AF65-F5344CB8AC3E}">
        <p14:creationId xmlns:p14="http://schemas.microsoft.com/office/powerpoint/2010/main" val="532730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Greenland Ice Sheet (GIS) is one of the largest ice sheets on Earth. Movement of large volumes of ice from stable interior regions to rapidly flowing, calving, or melting margins of this ice sheet can have a significant impact on sea level. The Northeast Greenland Ice Stream (NEGIS) is an unusual ice stream that extends farther inland than any stream on the GIS. NEGIS is widening </a:t>
            </a:r>
            <a:r>
              <a:rPr lang="en-US" sz="1200" kern="1200" dirty="0" err="1" smtClean="0">
                <a:solidFill>
                  <a:schemeClr val="tx1"/>
                </a:solidFill>
                <a:effectLst/>
                <a:latin typeface="+mn-lt"/>
                <a:ea typeface="+mn-ea"/>
                <a:cs typeface="+mn-cs"/>
              </a:rPr>
              <a:t>downglacier</a:t>
            </a:r>
            <a:r>
              <a:rPr lang="en-US" sz="1200" kern="1200" dirty="0" smtClean="0">
                <a:solidFill>
                  <a:schemeClr val="tx1"/>
                </a:solidFill>
                <a:effectLst/>
                <a:latin typeface="+mn-lt"/>
                <a:ea typeface="+mn-ea"/>
                <a:cs typeface="+mn-cs"/>
              </a:rPr>
              <a:t> due to an influx of ice across its shear margins. The margins of NEGIS are underlain by de-watered zones that restrict the volume of entering ice and maintain the stream’s relative stability despite its unusual widening geometry. Removal of these restricting bands could lead to a major influx of ice into NEGIS and a significant drawdown of GIS. Through the use of airborne RADAR, we develop a method to quantify the ice-volume influx across the stream’s lateral shear margins. These constraints on ice-volume influx establish a baseline for future studies interested in monitoring NEGIS’ margins and understanding its stability. </a:t>
            </a:r>
            <a:endParaRPr lang="en-US" dirty="0"/>
          </a:p>
        </p:txBody>
      </p:sp>
      <p:sp>
        <p:nvSpPr>
          <p:cNvPr id="4" name="Slide Number Placeholder 3"/>
          <p:cNvSpPr>
            <a:spLocks noGrp="1"/>
          </p:cNvSpPr>
          <p:nvPr>
            <p:ph type="sldNum" sz="quarter" idx="10"/>
          </p:nvPr>
        </p:nvSpPr>
        <p:spPr/>
        <p:txBody>
          <a:bodyPr/>
          <a:lstStyle/>
          <a:p>
            <a:fld id="{3789D827-A53C-2547-89A0-DF27767D00FC}" type="slidenum">
              <a:rPr lang="en-US" smtClean="0"/>
              <a:pPr/>
              <a:t>3</a:t>
            </a:fld>
            <a:endParaRPr lang="en-US"/>
          </a:p>
        </p:txBody>
      </p:sp>
    </p:spTree>
    <p:extLst>
      <p:ext uri="{BB962C8B-B14F-4D97-AF65-F5344CB8AC3E}">
        <p14:creationId xmlns:p14="http://schemas.microsoft.com/office/powerpoint/2010/main" val="1748157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Greenland Ice Sheet is one</a:t>
            </a:r>
            <a:r>
              <a:rPr lang="en-US" baseline="0" dirty="0" smtClean="0"/>
              <a:t> of the world’s two major ice sheets, covering 1.7 million square kilometers, the size of three </a:t>
            </a:r>
            <a:r>
              <a:rPr lang="en-US" baseline="0" dirty="0" err="1" smtClean="0"/>
              <a:t>Texases</a:t>
            </a:r>
            <a:r>
              <a:rPr lang="en-US" baseline="0" dirty="0" smtClean="0"/>
              <a:t>. The ice sheet’s total volume is governed by annual snowfall, which increases the volume, and ice loss along the margin of the sheet, which decreases the volume. Ice streams are localized areas of fast flowing ice, caused by melt at the bed of the ice stream which acts to lubricate and promotes flow. These streams are important because they are able to move large volumes of ice towards the sheet’s margins much more quickly than the surrounding slow-flowing ice is able to.</a:t>
            </a:r>
            <a:endParaRPr lang="en-US" dirty="0"/>
          </a:p>
        </p:txBody>
      </p:sp>
      <p:sp>
        <p:nvSpPr>
          <p:cNvPr id="4" name="Slide Number Placeholder 3"/>
          <p:cNvSpPr>
            <a:spLocks noGrp="1"/>
          </p:cNvSpPr>
          <p:nvPr>
            <p:ph type="sldNum" sz="quarter" idx="10"/>
          </p:nvPr>
        </p:nvSpPr>
        <p:spPr/>
        <p:txBody>
          <a:bodyPr/>
          <a:lstStyle/>
          <a:p>
            <a:fld id="{3789D827-A53C-2547-89A0-DF27767D00FC}" type="slidenum">
              <a:rPr lang="en-US" smtClean="0"/>
              <a:pPr/>
              <a:t>4</a:t>
            </a:fld>
            <a:endParaRPr lang="en-US"/>
          </a:p>
        </p:txBody>
      </p:sp>
    </p:spTree>
    <p:extLst>
      <p:ext uri="{BB962C8B-B14F-4D97-AF65-F5344CB8AC3E}">
        <p14:creationId xmlns:p14="http://schemas.microsoft.com/office/powerpoint/2010/main" val="225721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study we looked at the Northeast</a:t>
            </a:r>
            <a:r>
              <a:rPr lang="en-US" baseline="0" dirty="0" smtClean="0"/>
              <a:t> Greenland Ice Stream, NEGIS. This image shows ice velocities on the Greenland Ice Sheet, where warm colors represent faster moving ice and cooler colors represent slower ice. Because ice streams move much faster than the rest of the ice sheet, velocity maps are an easy way to locate streams. NEGIS is an unusual ice stream for a couple reasons:1. it initiates much further inland than any other stream on the Greenland ice sheet, and 2. it widens downstream rather than narrowing.</a:t>
            </a:r>
            <a:endParaRPr lang="en-US" dirty="0"/>
          </a:p>
        </p:txBody>
      </p:sp>
      <p:sp>
        <p:nvSpPr>
          <p:cNvPr id="4" name="Slide Number Placeholder 3"/>
          <p:cNvSpPr>
            <a:spLocks noGrp="1"/>
          </p:cNvSpPr>
          <p:nvPr>
            <p:ph type="sldNum" sz="quarter" idx="10"/>
          </p:nvPr>
        </p:nvSpPr>
        <p:spPr/>
        <p:txBody>
          <a:bodyPr/>
          <a:lstStyle/>
          <a:p>
            <a:fld id="{3789D827-A53C-2547-89A0-DF27767D00FC}" type="slidenum">
              <a:rPr lang="en-US" smtClean="0"/>
              <a:pPr/>
              <a:t>5</a:t>
            </a:fld>
            <a:endParaRPr lang="en-US"/>
          </a:p>
        </p:txBody>
      </p:sp>
    </p:spTree>
    <p:extLst>
      <p:ext uri="{BB962C8B-B14F-4D97-AF65-F5344CB8AC3E}">
        <p14:creationId xmlns:p14="http://schemas.microsoft.com/office/powerpoint/2010/main" val="2043348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edges of an ice stream are called the shear margins. At</a:t>
            </a:r>
            <a:r>
              <a:rPr lang="en-US" baseline="0" dirty="0" smtClean="0"/>
              <a:t> these margins, the velocity changes drastically over a short distance causing massive strain on the ice. In the picture on the right, you can see evidence of the deformation caused by this strain just inside the margins.</a:t>
            </a:r>
          </a:p>
          <a:p>
            <a:endParaRPr lang="en-US" baseline="0" dirty="0" smtClean="0"/>
          </a:p>
          <a:p>
            <a:r>
              <a:rPr lang="en-US" dirty="0" smtClean="0"/>
              <a:t>Ice</a:t>
            </a:r>
            <a:r>
              <a:rPr lang="en-US" baseline="0" dirty="0" smtClean="0"/>
              <a:t> streams usually follow a low in ground topography as can be seen in the image on the left. Friction at the base of the ice sheet causes ice to melt. This melt acts as a buffer between the ice and ground allowing the ice to flow. In the case of NEGIS however, the lubricating melt is created by a hotspot near the center of the ice sheet. This melt spreads out from its source, flowing downstream in a plume. The plume widens as it goes, bringing ice across the shear margins and giving NEGIS its unique widening geometry. Our research addresses the widening of the stream and develops methods that allow us to quantify how much ice enters across these shear margins. </a:t>
            </a:r>
            <a:endParaRPr lang="en-US" dirty="0"/>
          </a:p>
        </p:txBody>
      </p:sp>
      <p:sp>
        <p:nvSpPr>
          <p:cNvPr id="4" name="Slide Number Placeholder 3"/>
          <p:cNvSpPr>
            <a:spLocks noGrp="1"/>
          </p:cNvSpPr>
          <p:nvPr>
            <p:ph type="sldNum" sz="quarter" idx="10"/>
          </p:nvPr>
        </p:nvSpPr>
        <p:spPr/>
        <p:txBody>
          <a:bodyPr/>
          <a:lstStyle/>
          <a:p>
            <a:fld id="{3789D827-A53C-2547-89A0-DF27767D00FC}" type="slidenum">
              <a:rPr lang="en-US" smtClean="0"/>
              <a:pPr/>
              <a:t>6</a:t>
            </a:fld>
            <a:endParaRPr lang="en-US"/>
          </a:p>
        </p:txBody>
      </p:sp>
    </p:spTree>
    <p:extLst>
      <p:ext uri="{BB962C8B-B14F-4D97-AF65-F5344CB8AC3E}">
        <p14:creationId xmlns:p14="http://schemas.microsoft.com/office/powerpoint/2010/main" val="263584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begin our project, we searched </a:t>
            </a:r>
            <a:r>
              <a:rPr lang="en-US" dirty="0" err="1" smtClean="0"/>
              <a:t>CReSIS</a:t>
            </a:r>
            <a:r>
              <a:rPr lang="en-US" dirty="0" smtClean="0"/>
              <a:t> data</a:t>
            </a:r>
            <a:r>
              <a:rPr lang="en-US" baseline="0" dirty="0" smtClean="0"/>
              <a:t> archives to </a:t>
            </a:r>
            <a:r>
              <a:rPr lang="en-US" dirty="0" smtClean="0"/>
              <a:t>locate </a:t>
            </a:r>
            <a:r>
              <a:rPr lang="en-US" baseline="0" dirty="0" smtClean="0"/>
              <a:t>flight paths that crossed the upstream region of NEGIS nearly perpendicular to the direction of ice flow. We then checked each flight path’s RADAR image to find the profiles with the best resolution and clearest internal layering. We only selected a profile if it had a number of prominent, continuous layers. The flight paths of the four profiles we chose are mapped over a velocity overlay of NEGIS in this image. The red dots show the start of each flight path, corresponding to the left side of that profile’s radar image. </a:t>
            </a:r>
            <a:endParaRPr lang="en-US" dirty="0"/>
          </a:p>
        </p:txBody>
      </p:sp>
      <p:sp>
        <p:nvSpPr>
          <p:cNvPr id="4" name="Slide Number Placeholder 3"/>
          <p:cNvSpPr>
            <a:spLocks noGrp="1"/>
          </p:cNvSpPr>
          <p:nvPr>
            <p:ph type="sldNum" sz="quarter" idx="10"/>
          </p:nvPr>
        </p:nvSpPr>
        <p:spPr/>
        <p:txBody>
          <a:bodyPr/>
          <a:lstStyle/>
          <a:p>
            <a:fld id="{3789D827-A53C-2547-89A0-DF27767D00FC}" type="slidenum">
              <a:rPr lang="en-US" smtClean="0"/>
              <a:pPr/>
              <a:t>7</a:t>
            </a:fld>
            <a:endParaRPr lang="en-US"/>
          </a:p>
        </p:txBody>
      </p:sp>
    </p:spTree>
    <p:extLst>
      <p:ext uri="{BB962C8B-B14F-4D97-AF65-F5344CB8AC3E}">
        <p14:creationId xmlns:p14="http://schemas.microsoft.com/office/powerpoint/2010/main" val="1096187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image,</a:t>
            </a:r>
            <a:r>
              <a:rPr lang="en-US" baseline="0" dirty="0" smtClean="0"/>
              <a:t> you can see a number of white layers varying in intensity. These layers are called isochrones and each represents a relatively short period of time. Higher contrast between two layers means that there is a greater difference in electrical conductivity as detected by the radar. Electrical conductivity differences occur due to changes in snow composition or volcanic events that deposit ash across a major area. Therefore, an identifiable layer seen in multiple profiles can be used as marker representing a point in time. </a:t>
            </a:r>
            <a:r>
              <a:rPr lang="en-US" dirty="0" smtClean="0"/>
              <a:t>For</a:t>
            </a:r>
            <a:r>
              <a:rPr lang="en-US" baseline="0" dirty="0" smtClean="0"/>
              <a:t> the purposes of this study, we picked the same 3 prominent layers as well as the bed and surface of the glacier in each of our 4 profiles. These layers are displayed in blue in the picture shown and were traced using a program developed at St. Olaf college in Minnesota.</a:t>
            </a:r>
          </a:p>
          <a:p>
            <a:endParaRPr lang="en-US" baseline="0" dirty="0" smtClean="0"/>
          </a:p>
          <a:p>
            <a:r>
              <a:rPr lang="en-US" baseline="0" dirty="0" smtClean="0"/>
              <a:t>The yellow overlay shows the ice velocity along the radar profile. In this cross section, ice flow is into the page and the relative height of the yellow overlay represents velocity ranging from 2 to 40 meters per year. The shear margins are defined where the high ice velocity in the stream drops to the slower ice velocity of the surrounding  sheet. We used this overlay to define the lateral extent of the stream, shown in red in this image. </a:t>
            </a:r>
          </a:p>
          <a:p>
            <a:endParaRPr lang="en-US" baseline="0" dirty="0" smtClean="0"/>
          </a:p>
          <a:p>
            <a:r>
              <a:rPr lang="en-US" baseline="0" dirty="0" smtClean="0"/>
              <a:t>If anyone asks about scale: The horizontal axis is approx. 110km and vertical depth is approx. 4km. </a:t>
            </a:r>
          </a:p>
          <a:p>
            <a:endParaRPr lang="en-US" baseline="0" dirty="0" smtClean="0"/>
          </a:p>
        </p:txBody>
      </p:sp>
      <p:sp>
        <p:nvSpPr>
          <p:cNvPr id="4" name="Slide Number Placeholder 3"/>
          <p:cNvSpPr>
            <a:spLocks noGrp="1"/>
          </p:cNvSpPr>
          <p:nvPr>
            <p:ph type="sldNum" sz="quarter" idx="10"/>
          </p:nvPr>
        </p:nvSpPr>
        <p:spPr/>
        <p:txBody>
          <a:bodyPr/>
          <a:lstStyle/>
          <a:p>
            <a:fld id="{3789D827-A53C-2547-89A0-DF27767D00FC}" type="slidenum">
              <a:rPr lang="en-US" smtClean="0"/>
              <a:pPr/>
              <a:t>8</a:t>
            </a:fld>
            <a:endParaRPr lang="en-US"/>
          </a:p>
        </p:txBody>
      </p:sp>
    </p:spTree>
    <p:extLst>
      <p:ext uri="{BB962C8B-B14F-4D97-AF65-F5344CB8AC3E}">
        <p14:creationId xmlns:p14="http://schemas.microsoft.com/office/powerpoint/2010/main" val="2241526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stream edges and the selected layers define four cross sectional areas, or flow belts. We masked the flow belts in Adobe </a:t>
            </a:r>
            <a:r>
              <a:rPr lang="en-US" baseline="0" dirty="0" err="1" smtClean="0"/>
              <a:t>photoshop</a:t>
            </a:r>
            <a:r>
              <a:rPr lang="en-US" baseline="0" dirty="0" smtClean="0"/>
              <a:t> as can be seen in the image on the left. </a:t>
            </a:r>
            <a:r>
              <a:rPr lang="en-US" baseline="0" dirty="0" err="1" smtClean="0"/>
              <a:t>ADINative</a:t>
            </a:r>
            <a:r>
              <a:rPr lang="en-US" baseline="0" dirty="0" smtClean="0"/>
              <a:t> software from Digital Earth Watch calculated the ratio of pixels masked to the total amount of pixels in the image. Using this ratio, we were able to find the areas of the four flow belts in each profile. </a:t>
            </a:r>
            <a:r>
              <a:rPr lang="en-US" dirty="0" smtClean="0"/>
              <a:t>As stated earlier,</a:t>
            </a:r>
            <a:r>
              <a:rPr lang="en-US" baseline="0" dirty="0" smtClean="0"/>
              <a:t> this study is interested in looking at the volume flux trend along NEGIS. The volume flux is the amount of ice that travels through a cross sectional area in a year and we use the areas of the flow belts found through this masking process to calculate this.</a:t>
            </a:r>
          </a:p>
        </p:txBody>
      </p:sp>
      <p:sp>
        <p:nvSpPr>
          <p:cNvPr id="4" name="Slide Number Placeholder 3"/>
          <p:cNvSpPr>
            <a:spLocks noGrp="1"/>
          </p:cNvSpPr>
          <p:nvPr>
            <p:ph type="sldNum" sz="quarter" idx="10"/>
          </p:nvPr>
        </p:nvSpPr>
        <p:spPr/>
        <p:txBody>
          <a:bodyPr/>
          <a:lstStyle/>
          <a:p>
            <a:fld id="{3789D827-A53C-2547-89A0-DF27767D00FC}" type="slidenum">
              <a:rPr lang="en-US" smtClean="0"/>
              <a:pPr/>
              <a:t>9</a:t>
            </a:fld>
            <a:endParaRPr lang="en-US"/>
          </a:p>
        </p:txBody>
      </p:sp>
    </p:spTree>
    <p:extLst>
      <p:ext uri="{BB962C8B-B14F-4D97-AF65-F5344CB8AC3E}">
        <p14:creationId xmlns:p14="http://schemas.microsoft.com/office/powerpoint/2010/main" val="526917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2BA4416-9093-164C-914A-21236DFF8664}" type="datetimeFigureOut">
              <a:rPr lang="en-US" smtClean="0"/>
              <a:pPr/>
              <a:t>7/9/13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05A9A9-F7CE-F640-B101-399022B0A22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BA4416-9093-164C-914A-21236DFF8664}" type="datetimeFigureOut">
              <a:rPr lang="en-US" smtClean="0"/>
              <a:pPr/>
              <a:t>7/9/13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05A9A9-F7CE-F640-B101-399022B0A22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2BA4416-9093-164C-914A-21236DFF8664}" type="datetimeFigureOut">
              <a:rPr lang="en-US" smtClean="0"/>
              <a:pPr/>
              <a:t>7/9/13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05A9A9-F7CE-F640-B101-399022B0A225}"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BA4416-9093-164C-914A-21236DFF8664}" type="datetimeFigureOut">
              <a:rPr lang="en-US" smtClean="0"/>
              <a:pPr/>
              <a:t>7/9/13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05A9A9-F7CE-F640-B101-399022B0A225}"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BA4416-9093-164C-914A-21236DFF8664}" type="datetimeFigureOut">
              <a:rPr lang="en-US" smtClean="0"/>
              <a:pPr/>
              <a:t>7/9/13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05A9A9-F7CE-F640-B101-399022B0A22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2BA4416-9093-164C-914A-21236DFF8664}" type="datetimeFigureOut">
              <a:rPr lang="en-US" smtClean="0"/>
              <a:pPr/>
              <a:t>7/9/13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05A9A9-F7CE-F640-B101-399022B0A225}"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2BA4416-9093-164C-914A-21236DFF8664}" type="datetimeFigureOut">
              <a:rPr lang="en-US" smtClean="0"/>
              <a:pPr/>
              <a:t>7/9/13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05A9A9-F7CE-F640-B101-399022B0A22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BA4416-9093-164C-914A-21236DFF8664}" type="datetimeFigureOut">
              <a:rPr lang="en-US" smtClean="0"/>
              <a:pPr/>
              <a:t>7/9/13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05A9A9-F7CE-F640-B101-399022B0A22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92BA4416-9093-164C-914A-21236DFF8664}" type="datetimeFigureOut">
              <a:rPr lang="en-US" smtClean="0"/>
              <a:pPr/>
              <a:t>7/9/13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05A9A9-F7CE-F640-B101-399022B0A22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2BA4416-9093-164C-914A-21236DFF8664}" type="datetimeFigureOut">
              <a:rPr lang="en-US" smtClean="0"/>
              <a:pPr/>
              <a:t>7/9/13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05A9A9-F7CE-F640-B101-399022B0A225}"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BA4416-9093-164C-914A-21236DFF8664}" type="datetimeFigureOut">
              <a:rPr lang="en-US" smtClean="0"/>
              <a:pPr/>
              <a:t>7/9/13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05A9A9-F7CE-F640-B101-399022B0A225}"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2BA4416-9093-164C-914A-21236DFF8664}" type="datetimeFigureOut">
              <a:rPr lang="en-US" smtClean="0"/>
              <a:pPr/>
              <a:t>7/9/13</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5505A9A9-F7CE-F640-B101-399022B0A225}"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5.png"/><Relationship Id="rId5" Type="http://schemas.openxmlformats.org/officeDocument/2006/relationships/oleObject" Target="../embeddings/oleObject1.bin"/><Relationship Id="rId6" Type="http://schemas.openxmlformats.org/officeDocument/2006/relationships/image" Target="../media/image1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981" y="2580215"/>
            <a:ext cx="8669867" cy="1780108"/>
          </a:xfrm>
        </p:spPr>
        <p:txBody>
          <a:bodyPr>
            <a:normAutofit fontScale="90000"/>
          </a:bodyPr>
          <a:lstStyle/>
          <a:p>
            <a:r>
              <a:rPr lang="en-US" b="1" u="sng" dirty="0"/>
              <a:t>Using </a:t>
            </a:r>
            <a:r>
              <a:rPr lang="en-US" b="1" u="sng" dirty="0" err="1"/>
              <a:t>CReSIS</a:t>
            </a:r>
            <a:r>
              <a:rPr lang="en-US" b="1" u="sng" dirty="0"/>
              <a:t> </a:t>
            </a:r>
            <a:r>
              <a:rPr lang="en-US" b="1" u="sng" dirty="0" smtClean="0"/>
              <a:t>airborne </a:t>
            </a:r>
            <a:r>
              <a:rPr lang="en-US" b="1" u="sng" dirty="0"/>
              <a:t>RADAR to constrain ice-volume influx </a:t>
            </a:r>
            <a:r>
              <a:rPr lang="en-US" b="1" u="sng" dirty="0" smtClean="0"/>
              <a:t>across the lateral margins of </a:t>
            </a:r>
            <a:r>
              <a:rPr lang="en-US" b="1" u="sng" dirty="0"/>
              <a:t>the Northeast Greenland Ice Stream </a:t>
            </a:r>
            <a:r>
              <a:rPr lang="en-US" dirty="0"/>
              <a:t/>
            </a:r>
            <a:br>
              <a:rPr lang="en-US" dirty="0"/>
            </a:b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3528" y="338328"/>
            <a:ext cx="8523196" cy="1252728"/>
          </a:xfrm>
        </p:spPr>
        <p:txBody>
          <a:bodyPr>
            <a:normAutofit fontScale="90000"/>
          </a:bodyPr>
          <a:lstStyle/>
          <a:p>
            <a:pPr algn="l"/>
            <a:r>
              <a:rPr lang="en-US" sz="4900" dirty="0" smtClean="0"/>
              <a:t>Methodology</a:t>
            </a:r>
            <a:r>
              <a:rPr lang="en-US" dirty="0" smtClean="0"/>
              <a:t>: Ice-volume flux </a:t>
            </a:r>
            <a:r>
              <a:rPr lang="en-US" dirty="0"/>
              <a:t>c</a:t>
            </a:r>
            <a:r>
              <a:rPr lang="en-US" dirty="0" smtClean="0"/>
              <a:t>alculations</a:t>
            </a:r>
            <a:endParaRPr lang="en-US" dirty="0"/>
          </a:p>
        </p:txBody>
      </p:sp>
      <p:pic>
        <p:nvPicPr>
          <p:cNvPr id="5" name="Picture 4" descr="DotProduc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1843" y="3007752"/>
            <a:ext cx="6534693" cy="4667638"/>
          </a:xfrm>
          <a:prstGeom prst="rect">
            <a:avLst/>
          </a:prstGeom>
        </p:spPr>
      </p:pic>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509431516"/>
              </p:ext>
            </p:extLst>
          </p:nvPr>
        </p:nvGraphicFramePr>
        <p:xfrm>
          <a:off x="534951" y="2732258"/>
          <a:ext cx="3422158" cy="1466121"/>
        </p:xfrm>
        <a:graphic>
          <a:graphicData uri="http://schemas.openxmlformats.org/presentationml/2006/ole">
            <mc:AlternateContent xmlns:mc="http://schemas.openxmlformats.org/markup-compatibility/2006">
              <mc:Choice xmlns:v="urn:schemas-microsoft-com:vml" Requires="v">
                <p:oleObj spid="_x0000_s1727" name="Equation" r:id="rId5" imgW="533400" imgH="228600" progId="Equation.3">
                  <p:embed/>
                </p:oleObj>
              </mc:Choice>
              <mc:Fallback>
                <p:oleObj name="Equation" r:id="rId5" imgW="533400" imgH="228600" progId="Equation.3">
                  <p:embed/>
                  <p:pic>
                    <p:nvPicPr>
                      <p:cNvPr id="0" name="Picture 65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951" y="2732258"/>
                        <a:ext cx="3422158" cy="14661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259174" y="2604550"/>
            <a:ext cx="3697935" cy="1840030"/>
          </a:xfrm>
          <a:prstGeom prst="rect">
            <a:avLst/>
          </a:prstGeom>
          <a:noFill/>
          <a:ln w="412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121081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3973" y="1738928"/>
            <a:ext cx="6562183" cy="4390952"/>
          </a:xfrm>
          <a:prstGeom prst="rect">
            <a:avLst/>
          </a:prstGeom>
        </p:spPr>
      </p:pic>
      <p:sp>
        <p:nvSpPr>
          <p:cNvPr id="3" name="Title 2"/>
          <p:cNvSpPr>
            <a:spLocks noGrp="1"/>
          </p:cNvSpPr>
          <p:nvPr>
            <p:ph type="title"/>
          </p:nvPr>
        </p:nvSpPr>
        <p:spPr/>
        <p:txBody>
          <a:bodyPr>
            <a:normAutofit fontScale="90000"/>
          </a:bodyPr>
          <a:lstStyle/>
          <a:p>
            <a:pPr algn="l"/>
            <a:r>
              <a:rPr lang="en-US" dirty="0" smtClean="0"/>
              <a:t>Analysis: Total </a:t>
            </a:r>
            <a:r>
              <a:rPr lang="en-US" sz="4000" dirty="0" smtClean="0"/>
              <a:t>ice-volume flux increase</a:t>
            </a:r>
            <a:endParaRPr lang="en-US" dirty="0"/>
          </a:p>
        </p:txBody>
      </p:sp>
      <p:pic>
        <p:nvPicPr>
          <p:cNvPr id="6" name="Picture 5" descr="SmallProfileNEGI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591" y="5004866"/>
            <a:ext cx="2816439" cy="1603727"/>
          </a:xfrm>
          <a:prstGeom prst="rect">
            <a:avLst/>
          </a:prstGeom>
        </p:spPr>
      </p:pic>
      <p:sp>
        <p:nvSpPr>
          <p:cNvPr id="9" name="Content Placeholder 11"/>
          <p:cNvSpPr>
            <a:spLocks noGrp="1"/>
          </p:cNvSpPr>
          <p:nvPr>
            <p:ph idx="1"/>
          </p:nvPr>
        </p:nvSpPr>
        <p:spPr>
          <a:xfrm>
            <a:off x="11351" y="2098654"/>
            <a:ext cx="2091367" cy="2974897"/>
          </a:xfrm>
        </p:spPr>
        <p:txBody>
          <a:bodyPr>
            <a:normAutofit/>
          </a:bodyPr>
          <a:lstStyle/>
          <a:p>
            <a:pPr algn="r"/>
            <a:r>
              <a:rPr lang="en-US" i="1" u="sng" dirty="0" smtClean="0"/>
              <a:t>Ice-volume flux</a:t>
            </a:r>
            <a:r>
              <a:rPr lang="en-US" dirty="0" smtClean="0"/>
              <a:t> increases from 1.17 to 4.16 km</a:t>
            </a:r>
            <a:r>
              <a:rPr lang="en-US" baseline="30000" dirty="0" smtClean="0"/>
              <a:t>3 </a:t>
            </a:r>
            <a:r>
              <a:rPr lang="en-US" dirty="0" smtClean="0"/>
              <a:t>from Profile 1 to Profile 4</a:t>
            </a:r>
            <a:endParaRPr lang="en-US" i="1" u="sng" baseline="30000" dirty="0"/>
          </a:p>
        </p:txBody>
      </p:sp>
    </p:spTree>
    <p:extLst>
      <p:ext uri="{BB962C8B-B14F-4D97-AF65-F5344CB8AC3E}">
        <p14:creationId xmlns:p14="http://schemas.microsoft.com/office/powerpoint/2010/main" val="355823346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smtClean="0"/>
              <a:t>Analysis: </a:t>
            </a:r>
            <a:r>
              <a:rPr lang="en-US" sz="4000" dirty="0" smtClean="0"/>
              <a:t>Evidence of relict margins</a:t>
            </a:r>
            <a:endParaRPr lang="en-US" dirty="0"/>
          </a:p>
        </p:txBody>
      </p:sp>
      <p:sp>
        <p:nvSpPr>
          <p:cNvPr id="5" name="Content Placeholder 4"/>
          <p:cNvSpPr>
            <a:spLocks noGrp="1"/>
          </p:cNvSpPr>
          <p:nvPr>
            <p:ph idx="1"/>
          </p:nvPr>
        </p:nvSpPr>
        <p:spPr>
          <a:xfrm>
            <a:off x="4466643" y="2700615"/>
            <a:ext cx="4397599" cy="3934059"/>
          </a:xfrm>
        </p:spPr>
        <p:txBody>
          <a:bodyPr/>
          <a:lstStyle/>
          <a:p>
            <a:r>
              <a:rPr lang="en-US" dirty="0" smtClean="0"/>
              <a:t>Shear margin deformation is expected to cover ~30% of stream’s lateral extent (</a:t>
            </a:r>
            <a:r>
              <a:rPr lang="en-US" dirty="0" err="1" smtClean="0"/>
              <a:t>Echelmeyer</a:t>
            </a:r>
            <a:r>
              <a:rPr lang="en-US" dirty="0" smtClean="0"/>
              <a:t> et. al) </a:t>
            </a:r>
          </a:p>
          <a:p>
            <a:endParaRPr lang="en-US" dirty="0" smtClean="0"/>
          </a:p>
          <a:p>
            <a:r>
              <a:rPr lang="en-US" dirty="0" smtClean="0"/>
              <a:t>Deformed margins of NEGIS, up to 52%</a:t>
            </a:r>
          </a:p>
          <a:p>
            <a:endParaRPr lang="en-US" dirty="0" smtClean="0"/>
          </a:p>
          <a:p>
            <a:r>
              <a:rPr lang="en-US" dirty="0" smtClean="0"/>
              <a:t>May include relict margins</a:t>
            </a:r>
            <a:endParaRPr lang="en-US" dirty="0"/>
          </a:p>
        </p:txBody>
      </p:sp>
      <p:pic>
        <p:nvPicPr>
          <p:cNvPr id="8" name="Picture 7" descr="DeformedMargin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72912"/>
            <a:ext cx="3206282" cy="4687512"/>
          </a:xfrm>
          <a:prstGeom prst="rect">
            <a:avLst/>
          </a:prstGeom>
        </p:spPr>
      </p:pic>
    </p:spTree>
    <p:extLst>
      <p:ext uri="{BB962C8B-B14F-4D97-AF65-F5344CB8AC3E}">
        <p14:creationId xmlns:p14="http://schemas.microsoft.com/office/powerpoint/2010/main" val="23955155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l"/>
            <a:r>
              <a:rPr lang="en-US" dirty="0" smtClean="0"/>
              <a:t>Analysis: </a:t>
            </a:r>
            <a:r>
              <a:rPr lang="en-US" sz="4000" dirty="0" smtClean="0"/>
              <a:t>Reliability of </a:t>
            </a:r>
            <a:r>
              <a:rPr lang="en-US" sz="4000" dirty="0" err="1" smtClean="0"/>
              <a:t>isochrone</a:t>
            </a:r>
            <a:r>
              <a:rPr lang="en-US" sz="4000" dirty="0" smtClean="0"/>
              <a:t> picks</a:t>
            </a:r>
            <a:endParaRPr lang="en-US" dirty="0"/>
          </a:p>
        </p:txBody>
      </p:sp>
      <p:pic>
        <p:nvPicPr>
          <p:cNvPr id="4" name="Picture 3" descr="Plot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588" y="1902282"/>
            <a:ext cx="7430529" cy="495571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smtClean="0"/>
              <a:t>Error Analysis</a:t>
            </a:r>
            <a:endParaRPr lang="en-US" dirty="0"/>
          </a:p>
        </p:txBody>
      </p:sp>
      <p:pic>
        <p:nvPicPr>
          <p:cNvPr id="2" name="Picture 1" descr="Plot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900" y="1902282"/>
            <a:ext cx="7430529" cy="4955718"/>
          </a:xfrm>
          <a:prstGeom prst="rect">
            <a:avLst/>
          </a:prstGeom>
        </p:spPr>
      </p:pic>
    </p:spTree>
    <p:extLst>
      <p:ext uri="{BB962C8B-B14F-4D97-AF65-F5344CB8AC3E}">
        <p14:creationId xmlns:p14="http://schemas.microsoft.com/office/powerpoint/2010/main" val="233508607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t="13562" b="13562"/>
          <a:stretch>
            <a:fillRect/>
          </a:stretch>
        </p:blipFill>
        <p:spPr/>
      </p:pic>
      <p:sp>
        <p:nvSpPr>
          <p:cNvPr id="3" name="Title 2"/>
          <p:cNvSpPr>
            <a:spLocks noGrp="1"/>
          </p:cNvSpPr>
          <p:nvPr>
            <p:ph type="title"/>
          </p:nvPr>
        </p:nvSpPr>
        <p:spPr/>
        <p:txBody>
          <a:bodyPr/>
          <a:lstStyle/>
          <a:p>
            <a:pPr algn="l"/>
            <a:r>
              <a:rPr lang="en-US" dirty="0" smtClean="0"/>
              <a:t>Conclusion and Future Direction</a:t>
            </a:r>
            <a:endParaRPr lang="en-US" dirty="0"/>
          </a:p>
        </p:txBody>
      </p:sp>
    </p:spTree>
    <p:extLst>
      <p:ext uri="{BB962C8B-B14F-4D97-AF65-F5344CB8AC3E}">
        <p14:creationId xmlns:p14="http://schemas.microsoft.com/office/powerpoint/2010/main" val="217861232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463948"/>
            <a:ext cx="8271933" cy="4503243"/>
          </a:xfrm>
        </p:spPr>
        <p:txBody>
          <a:bodyPr>
            <a:normAutofit lnSpcReduction="10000"/>
          </a:bodyPr>
          <a:lstStyle/>
          <a:p>
            <a:pPr marL="0" indent="-1188720">
              <a:buNone/>
            </a:pPr>
            <a:r>
              <a:rPr lang="en-US" sz="2000" dirty="0"/>
              <a:t>Christensen, John. </a:t>
            </a:r>
            <a:r>
              <a:rPr lang="en-US" sz="2000" i="1" dirty="0" err="1"/>
              <a:t>ADINative</a:t>
            </a:r>
            <a:r>
              <a:rPr lang="en-US" sz="2000" dirty="0"/>
              <a:t>. Computer software. </a:t>
            </a:r>
            <a:r>
              <a:rPr lang="en-US" sz="2000" i="1" dirty="0"/>
              <a:t>Software</a:t>
            </a:r>
            <a:r>
              <a:rPr lang="en-US" sz="2000" i="1" dirty="0" smtClean="0"/>
              <a:t>-Digital Earth 	Watch</a:t>
            </a:r>
            <a:r>
              <a:rPr lang="en-US" sz="2000" dirty="0"/>
              <a:t>. The Lawrence Hall of Science- </a:t>
            </a:r>
            <a:r>
              <a:rPr lang="en-US" sz="2000" dirty="0" smtClean="0"/>
              <a:t>University </a:t>
            </a:r>
            <a:r>
              <a:rPr lang="en-US" sz="2000" dirty="0"/>
              <a:t>of </a:t>
            </a:r>
            <a:r>
              <a:rPr lang="en-US" sz="2000" dirty="0" smtClean="0"/>
              <a:t>	California</a:t>
            </a:r>
            <a:r>
              <a:rPr lang="en-US" sz="2000" dirty="0"/>
              <a:t>,</a:t>
            </a:r>
            <a:r>
              <a:rPr lang="en-US" sz="2000" dirty="0" smtClean="0"/>
              <a:t> 	</a:t>
            </a:r>
            <a:r>
              <a:rPr lang="en-US" sz="2000" dirty="0" err="1" smtClean="0"/>
              <a:t>Berkeley.Web</a:t>
            </a:r>
            <a:r>
              <a:rPr lang="en-US" sz="2000" dirty="0" smtClean="0"/>
              <a:t>.</a:t>
            </a:r>
          </a:p>
          <a:p>
            <a:pPr marL="0" indent="-1188720">
              <a:buNone/>
            </a:pPr>
            <a:r>
              <a:rPr lang="en-US" sz="2000" dirty="0" smtClean="0"/>
              <a:t>Christianson</a:t>
            </a:r>
            <a:r>
              <a:rPr lang="en-US" sz="2000" dirty="0"/>
              <a:t>, Knut, Alley, Richard B., Peters, Leo E., </a:t>
            </a:r>
            <a:r>
              <a:rPr lang="en-US" sz="2000" dirty="0" smtClean="0"/>
              <a:t>	</a:t>
            </a:r>
            <a:r>
              <a:rPr lang="en-US" sz="2000" dirty="0" err="1" smtClean="0"/>
              <a:t>Anandakrishnan</a:t>
            </a:r>
            <a:r>
              <a:rPr lang="en-US" sz="2000" dirty="0"/>
              <a:t>, Sridhar, </a:t>
            </a:r>
            <a:r>
              <a:rPr lang="en-US" sz="2000" dirty="0" err="1"/>
              <a:t>Jacobel</a:t>
            </a:r>
            <a:r>
              <a:rPr lang="en-US" sz="2000" dirty="0"/>
              <a:t>, Robert W.,</a:t>
            </a:r>
            <a:r>
              <a:rPr lang="en-US" sz="2000" dirty="0" smtClean="0"/>
              <a:t> </a:t>
            </a:r>
            <a:r>
              <a:rPr lang="en-US" sz="2000" dirty="0" err="1" smtClean="0"/>
              <a:t>Riverman</a:t>
            </a:r>
            <a:r>
              <a:rPr lang="en-US" sz="2000" dirty="0"/>
              <a:t>,</a:t>
            </a:r>
            <a:r>
              <a:rPr lang="en-US" sz="2000" dirty="0" smtClean="0"/>
              <a:t> </a:t>
            </a:r>
            <a:r>
              <a:rPr lang="en-US" sz="2000" dirty="0" err="1" smtClean="0"/>
              <a:t>Kiya</a:t>
            </a:r>
            <a:r>
              <a:rPr lang="en-US" sz="2000" dirty="0" smtClean="0"/>
              <a:t> </a:t>
            </a:r>
            <a:r>
              <a:rPr lang="en-US" sz="2000" dirty="0"/>
              <a:t>L.,</a:t>
            </a:r>
            <a:r>
              <a:rPr lang="en-US" sz="2000" dirty="0" smtClean="0"/>
              <a:t> 	and </a:t>
            </a:r>
            <a:r>
              <a:rPr lang="en-US" sz="2000" dirty="0"/>
              <a:t>Muto, </a:t>
            </a:r>
            <a:r>
              <a:rPr lang="en-US" sz="2000" dirty="0" err="1"/>
              <a:t>Atsuhiro</a:t>
            </a:r>
            <a:r>
              <a:rPr lang="en-US" sz="2000" dirty="0"/>
              <a:t>. “Self-stabilizing ice</a:t>
            </a:r>
            <a:r>
              <a:rPr lang="en-US" sz="2000" dirty="0" smtClean="0"/>
              <a:t>-stream </a:t>
            </a:r>
            <a:r>
              <a:rPr lang="en-US" sz="2000" dirty="0"/>
              <a:t>flow in Northeast</a:t>
            </a:r>
            <a:r>
              <a:rPr lang="en-US" sz="2000" dirty="0" smtClean="0"/>
              <a:t> 	Greenland</a:t>
            </a:r>
            <a:r>
              <a:rPr lang="en-US" sz="2000" dirty="0"/>
              <a:t>.” Unpublished</a:t>
            </a:r>
            <a:r>
              <a:rPr lang="en-US" sz="2000" dirty="0" smtClean="0"/>
              <a:t> manuscript</a:t>
            </a:r>
            <a:r>
              <a:rPr lang="en-US" sz="2000" dirty="0"/>
              <a:t>, St. Olaf College, Northfield,</a:t>
            </a:r>
            <a:r>
              <a:rPr lang="en-US" sz="2000" dirty="0" smtClean="0"/>
              <a:t> 	MN </a:t>
            </a:r>
            <a:r>
              <a:rPr lang="en-US" sz="2000" dirty="0"/>
              <a:t>and The</a:t>
            </a:r>
            <a:r>
              <a:rPr lang="en-US" sz="2000" dirty="0" smtClean="0"/>
              <a:t> </a:t>
            </a:r>
            <a:r>
              <a:rPr lang="en-US" sz="2000" dirty="0" err="1" smtClean="0"/>
              <a:t>Pennyslvania</a:t>
            </a:r>
            <a:r>
              <a:rPr lang="en-US" sz="2000" dirty="0" smtClean="0"/>
              <a:t> </a:t>
            </a:r>
            <a:r>
              <a:rPr lang="en-US" sz="2000" dirty="0"/>
              <a:t>State University, University Park, PA.</a:t>
            </a:r>
            <a:r>
              <a:rPr lang="en-US" sz="2000" dirty="0" smtClean="0"/>
              <a:t> 	(</a:t>
            </a:r>
            <a:r>
              <a:rPr lang="en-US" sz="2000" dirty="0"/>
              <a:t>2013). </a:t>
            </a:r>
            <a:endParaRPr lang="en-US" sz="2000" dirty="0" smtClean="0"/>
          </a:p>
          <a:p>
            <a:pPr marL="0" indent="-1188720">
              <a:buNone/>
            </a:pPr>
            <a:r>
              <a:rPr lang="en-US" sz="2000" dirty="0" err="1"/>
              <a:t>Echelmeyer</a:t>
            </a:r>
            <a:r>
              <a:rPr lang="en-US" sz="2000" dirty="0"/>
              <a:t>, K. A., W. D. Harrison, C. Larsen, and J. E. Mitchell. "The Role of </a:t>
            </a:r>
            <a:r>
              <a:rPr lang="en-US" sz="2000" dirty="0" smtClean="0"/>
              <a:t>	the </a:t>
            </a:r>
            <a:r>
              <a:rPr lang="en-US" sz="2000" dirty="0"/>
              <a:t>Margins in the Dynamics of an Active Ice Stream." </a:t>
            </a:r>
            <a:r>
              <a:rPr lang="en-US" sz="2000" i="1" dirty="0"/>
              <a:t>Journal of </a:t>
            </a:r>
            <a:r>
              <a:rPr lang="en-US" sz="2000" i="1" dirty="0" smtClean="0"/>
              <a:t>	Glaciology</a:t>
            </a:r>
            <a:r>
              <a:rPr lang="en-US" sz="2000" dirty="0" smtClean="0"/>
              <a:t> </a:t>
            </a:r>
            <a:r>
              <a:rPr lang="en-US" sz="2000" dirty="0"/>
              <a:t>40.136 (1994): 527-38. Web. 5 July 2013.</a:t>
            </a:r>
          </a:p>
          <a:p>
            <a:pPr marL="0" indent="-1188720">
              <a:buNone/>
            </a:pPr>
            <a:r>
              <a:rPr lang="en-US" sz="2000" dirty="0" smtClean="0"/>
              <a:t>Ng</a:t>
            </a:r>
            <a:r>
              <a:rPr lang="en-US" sz="2000" dirty="0"/>
              <a:t>, Felix and Conway, Howard. "Fast-flow signature in the </a:t>
            </a:r>
            <a:r>
              <a:rPr lang="en-US" sz="2000" dirty="0" smtClean="0"/>
              <a:t>	stagnated 	</a:t>
            </a:r>
            <a:r>
              <a:rPr lang="en-US" sz="2000" dirty="0" err="1" smtClean="0"/>
              <a:t>Kamb</a:t>
            </a:r>
            <a:r>
              <a:rPr lang="en-US" sz="2000" dirty="0" smtClean="0"/>
              <a:t> </a:t>
            </a:r>
            <a:r>
              <a:rPr lang="en-US" sz="2000" dirty="0"/>
              <a:t>Ice Stream, West Antarctica." </a:t>
            </a:r>
            <a:r>
              <a:rPr lang="en-US" sz="2000" i="1" dirty="0"/>
              <a:t>Geology</a:t>
            </a:r>
            <a:r>
              <a:rPr lang="en-US" sz="2000" dirty="0"/>
              <a:t> 41.7 </a:t>
            </a:r>
            <a:r>
              <a:rPr lang="en-US" sz="2000" dirty="0" smtClean="0"/>
              <a:t>(</a:t>
            </a:r>
            <a:r>
              <a:rPr lang="en-US" sz="2000" dirty="0"/>
              <a:t>February</a:t>
            </a:r>
            <a:r>
              <a:rPr lang="en-US" sz="2000" dirty="0" smtClean="0"/>
              <a:t> 	2004</a:t>
            </a:r>
            <a:r>
              <a:rPr lang="en-US" sz="2000" dirty="0"/>
              <a:t>): </a:t>
            </a:r>
            <a:r>
              <a:rPr lang="en-US" sz="2000" dirty="0" smtClean="0"/>
              <a:t>	Web.</a:t>
            </a:r>
          </a:p>
          <a:p>
            <a:pPr marL="0" indent="-1188720">
              <a:buNone/>
            </a:pPr>
            <a:endParaRPr lang="en-US" sz="2000" dirty="0"/>
          </a:p>
        </p:txBody>
      </p:sp>
      <p:sp>
        <p:nvSpPr>
          <p:cNvPr id="3" name="Title 2"/>
          <p:cNvSpPr>
            <a:spLocks noGrp="1"/>
          </p:cNvSpPr>
          <p:nvPr>
            <p:ph type="title"/>
          </p:nvPr>
        </p:nvSpPr>
        <p:spPr/>
        <p:txBody>
          <a:bodyPr/>
          <a:lstStyle/>
          <a:p>
            <a:pPr algn="l"/>
            <a:r>
              <a:rPr lang="en-US" dirty="0" smtClean="0"/>
              <a:t>Sources</a:t>
            </a:r>
            <a:endParaRPr lang="en-US" dirty="0"/>
          </a:p>
        </p:txBody>
      </p:sp>
    </p:spTree>
    <p:extLst>
      <p:ext uri="{BB962C8B-B14F-4D97-AF65-F5344CB8AC3E}">
        <p14:creationId xmlns:p14="http://schemas.microsoft.com/office/powerpoint/2010/main" val="378094830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6957" y="2359278"/>
            <a:ext cx="8380650" cy="4610147"/>
          </a:xfrm>
        </p:spPr>
        <p:txBody>
          <a:bodyPr>
            <a:normAutofit/>
          </a:bodyPr>
          <a:lstStyle/>
          <a:p>
            <a:r>
              <a:rPr lang="en-US" dirty="0" smtClean="0"/>
              <a:t>We would like to thank:</a:t>
            </a:r>
          </a:p>
          <a:p>
            <a:pPr lvl="1"/>
            <a:r>
              <a:rPr lang="en-US" dirty="0" smtClean="0"/>
              <a:t>Elizabeth City State University and the Research Experience for Undergraduates in Ocean, Marine and Polar Science (REU-OMPS) for hosting and funding us. </a:t>
            </a:r>
          </a:p>
          <a:p>
            <a:pPr lvl="1"/>
            <a:r>
              <a:rPr lang="en-US" dirty="0" smtClean="0"/>
              <a:t>Peter Burkett and Sridhar </a:t>
            </a:r>
            <a:r>
              <a:rPr lang="en-US" dirty="0" err="1" smtClean="0"/>
              <a:t>Anandakrishnan</a:t>
            </a:r>
            <a:r>
              <a:rPr lang="en-US" dirty="0" smtClean="0"/>
              <a:t> of Pennsylvania State University for mentoring us on this project. </a:t>
            </a:r>
          </a:p>
          <a:p>
            <a:pPr lvl="1"/>
            <a:r>
              <a:rPr lang="en-US" dirty="0" smtClean="0"/>
              <a:t>Nick </a:t>
            </a:r>
            <a:r>
              <a:rPr lang="en-US" dirty="0" err="1" smtClean="0"/>
              <a:t>Holschuh</a:t>
            </a:r>
            <a:r>
              <a:rPr lang="en-US" dirty="0" smtClean="0"/>
              <a:t>  of Pennsylvania State for finding NEGIS velocity data for our profiles.</a:t>
            </a:r>
          </a:p>
          <a:p>
            <a:pPr lvl="1"/>
            <a:r>
              <a:rPr lang="en-US" dirty="0" err="1" smtClean="0"/>
              <a:t>Je’aime</a:t>
            </a:r>
            <a:r>
              <a:rPr lang="en-US" dirty="0" smtClean="0"/>
              <a:t> Powell and Jeffrey Wood for helping us develop professional materials and improve our presentation.</a:t>
            </a:r>
          </a:p>
          <a:p>
            <a:pPr lvl="1"/>
            <a:r>
              <a:rPr lang="en-US" dirty="0" smtClean="0"/>
              <a:t>The Center for Remote Sensing of Ice Sheets (</a:t>
            </a:r>
            <a:r>
              <a:rPr lang="en-US" dirty="0" err="1" smtClean="0"/>
              <a:t>CReSIS</a:t>
            </a:r>
            <a:r>
              <a:rPr lang="en-US" dirty="0" smtClean="0"/>
              <a:t>) for sponsoring this research. </a:t>
            </a:r>
          </a:p>
        </p:txBody>
      </p:sp>
      <p:sp>
        <p:nvSpPr>
          <p:cNvPr id="3" name="Title 2"/>
          <p:cNvSpPr>
            <a:spLocks noGrp="1"/>
          </p:cNvSpPr>
          <p:nvPr>
            <p:ph type="title"/>
          </p:nvPr>
        </p:nvSpPr>
        <p:spPr/>
        <p:txBody>
          <a:bodyPr/>
          <a:lstStyle/>
          <a:p>
            <a:pPr algn="l"/>
            <a:r>
              <a:rPr lang="en-US" dirty="0" smtClean="0"/>
              <a:t>Acknowledgements</a:t>
            </a:r>
            <a:endParaRPr lang="en-US" dirty="0"/>
          </a:p>
        </p:txBody>
      </p:sp>
    </p:spTree>
    <p:extLst>
      <p:ext uri="{BB962C8B-B14F-4D97-AF65-F5344CB8AC3E}">
        <p14:creationId xmlns:p14="http://schemas.microsoft.com/office/powerpoint/2010/main" val="319461580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6266" y="3173829"/>
            <a:ext cx="8229600" cy="1252728"/>
          </a:xfrm>
        </p:spPr>
        <p:txBody>
          <a:bodyPr>
            <a:noAutofit/>
          </a:bodyPr>
          <a:lstStyle/>
          <a:p>
            <a:r>
              <a:rPr lang="en-US" sz="8800" dirty="0" smtClean="0">
                <a:solidFill>
                  <a:srgbClr val="36A2E6"/>
                </a:solidFill>
              </a:rPr>
              <a:t>Questions?</a:t>
            </a:r>
            <a:endParaRPr lang="en-US" sz="8800" dirty="0">
              <a:solidFill>
                <a:srgbClr val="36A2E6"/>
              </a:solidFill>
            </a:endParaRPr>
          </a:p>
        </p:txBody>
      </p:sp>
    </p:spTree>
    <p:extLst>
      <p:ext uri="{BB962C8B-B14F-4D97-AF65-F5344CB8AC3E}">
        <p14:creationId xmlns:p14="http://schemas.microsoft.com/office/powerpoint/2010/main" val="3000840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0982" y="2586680"/>
            <a:ext cx="2890150" cy="1020342"/>
          </a:xfrm>
        </p:spPr>
        <p:txBody>
          <a:bodyPr>
            <a:noAutofit/>
          </a:bodyPr>
          <a:lstStyle/>
          <a:p>
            <a:pPr algn="ctr">
              <a:buNone/>
            </a:pPr>
            <a:r>
              <a:rPr lang="en-US" sz="1800" dirty="0" smtClean="0">
                <a:solidFill>
                  <a:srgbClr val="000000"/>
                </a:solidFill>
              </a:rPr>
              <a:t>Michael Chamberlain</a:t>
            </a:r>
          </a:p>
          <a:p>
            <a:pPr algn="ctr">
              <a:buNone/>
            </a:pPr>
            <a:r>
              <a:rPr lang="en-US" sz="1800" i="1" dirty="0" smtClean="0">
                <a:solidFill>
                  <a:srgbClr val="000000"/>
                </a:solidFill>
              </a:rPr>
              <a:t>University of California, Berkeley</a:t>
            </a:r>
            <a:endParaRPr lang="en-US" sz="1800" i="1" dirty="0">
              <a:solidFill>
                <a:srgbClr val="000000"/>
              </a:solidFill>
            </a:endParaRPr>
          </a:p>
        </p:txBody>
      </p:sp>
      <p:pic>
        <p:nvPicPr>
          <p:cNvPr id="4" name="Picture 3" descr="reeves.jpg"/>
          <p:cNvPicPr>
            <a:picLocks noChangeAspect="1"/>
          </p:cNvPicPr>
          <p:nvPr/>
        </p:nvPicPr>
        <p:blipFill>
          <a:blip r:embed="rId3"/>
          <a:stretch>
            <a:fillRect/>
          </a:stretch>
        </p:blipFill>
        <p:spPr>
          <a:xfrm>
            <a:off x="5866869" y="440779"/>
            <a:ext cx="2145901" cy="2145901"/>
          </a:xfrm>
          <a:prstGeom prst="rect">
            <a:avLst/>
          </a:prstGeom>
        </p:spPr>
      </p:pic>
      <p:sp>
        <p:nvSpPr>
          <p:cNvPr id="6" name="TextBox 5"/>
          <p:cNvSpPr txBox="1"/>
          <p:nvPr/>
        </p:nvSpPr>
        <p:spPr>
          <a:xfrm>
            <a:off x="5435026" y="6014400"/>
            <a:ext cx="3307988" cy="646331"/>
          </a:xfrm>
          <a:prstGeom prst="rect">
            <a:avLst/>
          </a:prstGeom>
          <a:noFill/>
        </p:spPr>
        <p:txBody>
          <a:bodyPr wrap="square" rtlCol="0">
            <a:spAutoFit/>
          </a:bodyPr>
          <a:lstStyle/>
          <a:p>
            <a:pPr algn="ctr"/>
            <a:r>
              <a:rPr lang="en-US" dirty="0" smtClean="0"/>
              <a:t>Peter Burkett</a:t>
            </a:r>
          </a:p>
          <a:p>
            <a:pPr algn="ctr"/>
            <a:r>
              <a:rPr lang="en-US" i="1" dirty="0" smtClean="0"/>
              <a:t>Pennsylvania State University</a:t>
            </a:r>
            <a:endParaRPr lang="en-US" i="1" dirty="0"/>
          </a:p>
        </p:txBody>
      </p:sp>
      <p:sp>
        <p:nvSpPr>
          <p:cNvPr id="8" name="TextBox 7"/>
          <p:cNvSpPr txBox="1"/>
          <p:nvPr/>
        </p:nvSpPr>
        <p:spPr>
          <a:xfrm>
            <a:off x="498508" y="5993234"/>
            <a:ext cx="3307988" cy="646331"/>
          </a:xfrm>
          <a:prstGeom prst="rect">
            <a:avLst/>
          </a:prstGeom>
          <a:noFill/>
        </p:spPr>
        <p:txBody>
          <a:bodyPr wrap="square" rtlCol="0">
            <a:spAutoFit/>
          </a:bodyPr>
          <a:lstStyle/>
          <a:p>
            <a:pPr algn="ctr"/>
            <a:r>
              <a:rPr lang="en-US" dirty="0" smtClean="0"/>
              <a:t>Sridhar </a:t>
            </a:r>
            <a:r>
              <a:rPr lang="en-US" dirty="0" err="1" smtClean="0"/>
              <a:t>Anandakrishnan</a:t>
            </a:r>
            <a:endParaRPr lang="en-US" dirty="0" smtClean="0"/>
          </a:p>
          <a:p>
            <a:pPr algn="ctr"/>
            <a:r>
              <a:rPr lang="en-US" i="1" dirty="0" smtClean="0"/>
              <a:t>Pennsylvania State University</a:t>
            </a:r>
            <a:endParaRPr lang="en-US" i="1" dirty="0"/>
          </a:p>
        </p:txBody>
      </p:sp>
      <p:sp>
        <p:nvSpPr>
          <p:cNvPr id="9" name="Content Placeholder 2"/>
          <p:cNvSpPr txBox="1">
            <a:spLocks/>
          </p:cNvSpPr>
          <p:nvPr/>
        </p:nvSpPr>
        <p:spPr>
          <a:xfrm>
            <a:off x="5951533" y="2586680"/>
            <a:ext cx="2208004" cy="814506"/>
          </a:xfrm>
          <a:prstGeom prst="rect">
            <a:avLst/>
          </a:prstGeom>
        </p:spPr>
        <p:txBody>
          <a:bodyPr vert="horz" lIns="91440" tIns="45720" rIns="91440" bIns="45720" rtlCol="0">
            <a:normAutofit/>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Emma Reeves</a:t>
            </a: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b="0" i="1" u="none" strike="noStrike" kern="1200" cap="none" spc="0" normalizeH="0" baseline="0" noProof="0" dirty="0" smtClean="0">
                <a:ln>
                  <a:noFill/>
                </a:ln>
                <a:solidFill>
                  <a:schemeClr val="tx1"/>
                </a:solidFill>
                <a:effectLst/>
                <a:uLnTx/>
                <a:uFillTx/>
                <a:latin typeface="+mn-lt"/>
                <a:ea typeface="+mn-ea"/>
                <a:cs typeface="+mn-cs"/>
              </a:rPr>
              <a:t>Hamline University</a:t>
            </a:r>
            <a:endParaRPr kumimoji="0" lang="en-US" b="0" i="1" u="none" strike="noStrike" kern="1200" cap="none" spc="0" normalizeH="0" baseline="0" noProof="0" dirty="0">
              <a:ln>
                <a:noFill/>
              </a:ln>
              <a:solidFill>
                <a:schemeClr val="tx1"/>
              </a:solidFill>
              <a:effectLst/>
              <a:uLnTx/>
              <a:uFillTx/>
              <a:latin typeface="+mn-lt"/>
              <a:ea typeface="+mn-ea"/>
              <a:cs typeface="+mn-cs"/>
            </a:endParaRPr>
          </a:p>
        </p:txBody>
      </p:sp>
      <p:sp>
        <p:nvSpPr>
          <p:cNvPr id="10" name="TextBox 9"/>
          <p:cNvSpPr txBox="1"/>
          <p:nvPr/>
        </p:nvSpPr>
        <p:spPr>
          <a:xfrm>
            <a:off x="3443199" y="1414787"/>
            <a:ext cx="2231465" cy="461665"/>
          </a:xfrm>
          <a:prstGeom prst="rect">
            <a:avLst/>
          </a:prstGeom>
          <a:noFill/>
        </p:spPr>
        <p:txBody>
          <a:bodyPr wrap="square" rtlCol="0">
            <a:spAutoFit/>
          </a:bodyPr>
          <a:lstStyle/>
          <a:p>
            <a:r>
              <a:rPr lang="en-US" sz="2400" dirty="0" smtClean="0"/>
              <a:t>Team Members</a:t>
            </a:r>
            <a:endParaRPr lang="en-US" sz="2400" dirty="0"/>
          </a:p>
        </p:txBody>
      </p:sp>
      <p:sp>
        <p:nvSpPr>
          <p:cNvPr id="11" name="TextBox 10"/>
          <p:cNvSpPr txBox="1"/>
          <p:nvPr/>
        </p:nvSpPr>
        <p:spPr>
          <a:xfrm>
            <a:off x="3875847" y="4442631"/>
            <a:ext cx="1474515" cy="461665"/>
          </a:xfrm>
          <a:prstGeom prst="rect">
            <a:avLst/>
          </a:prstGeom>
          <a:noFill/>
        </p:spPr>
        <p:txBody>
          <a:bodyPr wrap="square" rtlCol="0">
            <a:spAutoFit/>
          </a:bodyPr>
          <a:lstStyle/>
          <a:p>
            <a:r>
              <a:rPr lang="en-US" sz="2400" dirty="0" smtClean="0"/>
              <a:t>Mentors</a:t>
            </a:r>
            <a:endParaRPr lang="en-US" sz="2400" dirty="0"/>
          </a:p>
        </p:txBody>
      </p:sp>
      <p:pic>
        <p:nvPicPr>
          <p:cNvPr id="2" name="Picture 1" descr="chamberlai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764" y="440779"/>
            <a:ext cx="2145901" cy="2145901"/>
          </a:xfrm>
          <a:prstGeom prst="rect">
            <a:avLst/>
          </a:prstGeom>
        </p:spPr>
      </p:pic>
      <p:pic>
        <p:nvPicPr>
          <p:cNvPr id="12" name="Picture 11" descr="anandakrishnan-sridha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649" y="3734267"/>
            <a:ext cx="2693867" cy="2188767"/>
          </a:xfrm>
          <a:prstGeom prst="rect">
            <a:avLst/>
          </a:prstGeom>
          <a:ln w="19050">
            <a:solidFill>
              <a:schemeClr val="tx1"/>
            </a:solidFill>
          </a:ln>
        </p:spPr>
      </p:pic>
      <p:pic>
        <p:nvPicPr>
          <p:cNvPr id="13" name="Picture 12" descr="Screen Shot 2013-06-26 at 9.27.06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7312" y="3591198"/>
            <a:ext cx="2736446" cy="2331835"/>
          </a:xfrm>
          <a:prstGeom prst="rect">
            <a:avLst/>
          </a:prstGeom>
          <a:ln w="15875">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56588"/>
            <a:ext cx="8052318" cy="3961937"/>
          </a:xfrm>
        </p:spPr>
        <p:txBody>
          <a:bodyPr>
            <a:noAutofit/>
          </a:bodyPr>
          <a:lstStyle/>
          <a:p>
            <a:pPr>
              <a:lnSpc>
                <a:spcPct val="170000"/>
              </a:lnSpc>
            </a:pPr>
            <a:r>
              <a:rPr lang="en-US" sz="1400" dirty="0"/>
              <a:t>The Greenland Ice Sheet (GIS) is one of the largest ice sheets on Earth. Movement of large volumes of ice from stable interior regions to rapidly flowing, calving, or melting margins of this ice sheet can have a significant impact on sea level. The Northeast Greenland Ice Stream (NEGIS) is an unusual ice stream that extends farther inland than any stream on the GIS. NEGIS is widening </a:t>
            </a:r>
            <a:r>
              <a:rPr lang="en-US" sz="1400" dirty="0" err="1"/>
              <a:t>downglacier</a:t>
            </a:r>
            <a:r>
              <a:rPr lang="en-US" sz="1400" dirty="0"/>
              <a:t> due to an influx of ice across its shear margins. The margins of NEGIS are underlain by de-watered zones that restrict the volume of entering ice and maintain the stream’s relative </a:t>
            </a:r>
            <a:r>
              <a:rPr lang="en-US" sz="1400" dirty="0" smtClean="0"/>
              <a:t>stability. </a:t>
            </a:r>
            <a:r>
              <a:rPr lang="en-US" sz="1400" dirty="0"/>
              <a:t>Removal of these restricting bands could lead to a major influx of ice into NEGIS and a significant drawdown of GIS. Through the use of airborne RADAR, we develop a method to quantify the ice-volume influx across the stream’s lateral shear margins. These constraints on ice-volume influx establish a baseline for future studies interested in monitoring NEGIS’ margins and understanding its stability. </a:t>
            </a:r>
          </a:p>
        </p:txBody>
      </p:sp>
      <p:sp>
        <p:nvSpPr>
          <p:cNvPr id="2" name="Title 1"/>
          <p:cNvSpPr>
            <a:spLocks noGrp="1"/>
          </p:cNvSpPr>
          <p:nvPr>
            <p:ph type="title"/>
          </p:nvPr>
        </p:nvSpPr>
        <p:spPr/>
        <p:txBody>
          <a:bodyPr/>
          <a:lstStyle/>
          <a:p>
            <a:pPr algn="l"/>
            <a:r>
              <a:rPr lang="en-US" dirty="0" smtClean="0"/>
              <a:t>Abstract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2013-06-26 at 2.25.3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6180" y="3419357"/>
            <a:ext cx="2546618" cy="3383535"/>
          </a:xfrm>
          <a:prstGeom prst="rect">
            <a:avLst/>
          </a:prstGeom>
        </p:spPr>
      </p:pic>
      <p:sp>
        <p:nvSpPr>
          <p:cNvPr id="2" name="Content Placeholder 1"/>
          <p:cNvSpPr>
            <a:spLocks noGrp="1"/>
          </p:cNvSpPr>
          <p:nvPr>
            <p:ph idx="1"/>
          </p:nvPr>
        </p:nvSpPr>
        <p:spPr>
          <a:xfrm>
            <a:off x="4578223" y="2630946"/>
            <a:ext cx="4053417" cy="4066116"/>
          </a:xfrm>
        </p:spPr>
        <p:txBody>
          <a:bodyPr>
            <a:normAutofit/>
          </a:bodyPr>
          <a:lstStyle/>
          <a:p>
            <a:r>
              <a:rPr lang="en-US" sz="1600" dirty="0" smtClean="0"/>
              <a:t>The Greenland Ice Sheet (GIS) and the Antarctic Ice Sheet are the  two largest ice sheets in the world</a:t>
            </a:r>
          </a:p>
          <a:p>
            <a:endParaRPr lang="en-US" sz="1600" dirty="0" smtClean="0"/>
          </a:p>
          <a:p>
            <a:r>
              <a:rPr lang="en-US" sz="1600" dirty="0" smtClean="0"/>
              <a:t>GIS is 3.11 times the size of Texas</a:t>
            </a:r>
          </a:p>
          <a:p>
            <a:endParaRPr lang="en-US" sz="1600" dirty="0" smtClean="0"/>
          </a:p>
          <a:p>
            <a:r>
              <a:rPr lang="en-US" sz="1600" dirty="0" smtClean="0"/>
              <a:t>Annual snowfall makes the ice sheet grow in volume</a:t>
            </a:r>
          </a:p>
          <a:p>
            <a:endParaRPr lang="en-US" sz="1600" dirty="0" smtClean="0"/>
          </a:p>
          <a:p>
            <a:r>
              <a:rPr lang="en-US" sz="1600" dirty="0" smtClean="0"/>
              <a:t>At the margins of the sheet, ice melts and breaks off</a:t>
            </a:r>
          </a:p>
          <a:p>
            <a:endParaRPr lang="en-US" sz="1600" dirty="0"/>
          </a:p>
          <a:p>
            <a:r>
              <a:rPr lang="en-US" sz="1600" i="1" u="sng" dirty="0" smtClean="0"/>
              <a:t>Ice streams </a:t>
            </a:r>
            <a:r>
              <a:rPr lang="en-US" sz="1600" dirty="0" smtClean="0"/>
              <a:t>move large volumes of ice quickly</a:t>
            </a:r>
          </a:p>
        </p:txBody>
      </p:sp>
      <p:sp>
        <p:nvSpPr>
          <p:cNvPr id="3" name="Title 2"/>
          <p:cNvSpPr>
            <a:spLocks noGrp="1"/>
          </p:cNvSpPr>
          <p:nvPr>
            <p:ph type="title"/>
          </p:nvPr>
        </p:nvSpPr>
        <p:spPr/>
        <p:txBody>
          <a:bodyPr/>
          <a:lstStyle/>
          <a:p>
            <a:pPr algn="l"/>
            <a:r>
              <a:rPr lang="en-US" dirty="0" smtClean="0"/>
              <a:t>Introduction</a:t>
            </a:r>
            <a:endParaRPr lang="en-US" dirty="0"/>
          </a:p>
        </p:txBody>
      </p:sp>
      <p:pic>
        <p:nvPicPr>
          <p:cNvPr id="4" name="Picture 3" descr="greenland_from_spac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552" y="2214392"/>
            <a:ext cx="2052604" cy="2804130"/>
          </a:xfrm>
          <a:prstGeom prst="rect">
            <a:avLst/>
          </a:prstGeom>
        </p:spPr>
      </p:pic>
      <p:sp>
        <p:nvSpPr>
          <p:cNvPr id="10" name="TextBox 9"/>
          <p:cNvSpPr txBox="1"/>
          <p:nvPr/>
        </p:nvSpPr>
        <p:spPr>
          <a:xfrm>
            <a:off x="396552" y="5018522"/>
            <a:ext cx="1193800" cy="215444"/>
          </a:xfrm>
          <a:prstGeom prst="rect">
            <a:avLst/>
          </a:prstGeom>
          <a:noFill/>
        </p:spPr>
        <p:txBody>
          <a:bodyPr wrap="square" rtlCol="0">
            <a:spAutoFit/>
          </a:bodyPr>
          <a:lstStyle/>
          <a:p>
            <a:r>
              <a:rPr lang="en-US" sz="800" i="1" dirty="0" smtClean="0"/>
              <a:t>Image: NASA</a:t>
            </a:r>
            <a:endParaRPr lang="en-US" sz="800" i="1" dirty="0"/>
          </a:p>
        </p:txBody>
      </p:sp>
      <p:sp>
        <p:nvSpPr>
          <p:cNvPr id="11" name="TextBox 10"/>
          <p:cNvSpPr txBox="1"/>
          <p:nvPr/>
        </p:nvSpPr>
        <p:spPr>
          <a:xfrm>
            <a:off x="2676202" y="6440922"/>
            <a:ext cx="1193800" cy="215444"/>
          </a:xfrm>
          <a:prstGeom prst="rect">
            <a:avLst/>
          </a:prstGeom>
          <a:noFill/>
        </p:spPr>
        <p:txBody>
          <a:bodyPr wrap="square" rtlCol="0">
            <a:spAutoFit/>
          </a:bodyPr>
          <a:lstStyle/>
          <a:p>
            <a:r>
              <a:rPr lang="en-US" sz="800" i="1" dirty="0" smtClean="0"/>
              <a:t>Image: </a:t>
            </a:r>
            <a:r>
              <a:rPr lang="en-US" sz="800" i="1" dirty="0" err="1" smtClean="0"/>
              <a:t>MapFight</a:t>
            </a:r>
            <a:endParaRPr lang="en-US" sz="800" i="1" dirty="0" smtClean="0"/>
          </a:p>
        </p:txBody>
      </p:sp>
    </p:spTree>
    <p:extLst>
      <p:ext uri="{BB962C8B-B14F-4D97-AF65-F5344CB8AC3E}">
        <p14:creationId xmlns:p14="http://schemas.microsoft.com/office/powerpoint/2010/main" val="2831963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39166" y="2869260"/>
            <a:ext cx="4804834" cy="3593630"/>
          </a:xfrm>
        </p:spPr>
        <p:txBody>
          <a:bodyPr>
            <a:normAutofit/>
          </a:bodyPr>
          <a:lstStyle/>
          <a:p>
            <a:r>
              <a:rPr lang="en-US" dirty="0" smtClean="0"/>
              <a:t>Velocity map of Greenland Ice Sheet from satellite</a:t>
            </a:r>
          </a:p>
          <a:p>
            <a:endParaRPr lang="en-US" dirty="0" smtClean="0"/>
          </a:p>
          <a:p>
            <a:r>
              <a:rPr lang="en-US" i="1" u="sng" dirty="0" smtClean="0"/>
              <a:t>NEGIS</a:t>
            </a:r>
            <a:r>
              <a:rPr lang="en-US" dirty="0" smtClean="0"/>
              <a:t> initiates further inland than any other stream</a:t>
            </a:r>
          </a:p>
          <a:p>
            <a:endParaRPr lang="en-US" dirty="0"/>
          </a:p>
          <a:p>
            <a:r>
              <a:rPr lang="en-US" dirty="0" smtClean="0"/>
              <a:t>Widens downstream</a:t>
            </a:r>
          </a:p>
        </p:txBody>
      </p:sp>
      <p:sp>
        <p:nvSpPr>
          <p:cNvPr id="3" name="Title 2"/>
          <p:cNvSpPr>
            <a:spLocks noGrp="1"/>
          </p:cNvSpPr>
          <p:nvPr>
            <p:ph type="title"/>
          </p:nvPr>
        </p:nvSpPr>
        <p:spPr/>
        <p:txBody>
          <a:bodyPr>
            <a:normAutofit fontScale="90000"/>
          </a:bodyPr>
          <a:lstStyle/>
          <a:p>
            <a:pPr algn="l"/>
            <a:r>
              <a:rPr lang="en-US" dirty="0" smtClean="0"/>
              <a:t>Northeast Greenland Ice Stream</a:t>
            </a:r>
            <a:br>
              <a:rPr lang="en-US" dirty="0" smtClean="0"/>
            </a:br>
            <a:r>
              <a:rPr lang="en-US" dirty="0" smtClean="0"/>
              <a:t>(NEGIS)</a:t>
            </a:r>
            <a:endParaRPr lang="en-US" dirty="0"/>
          </a:p>
        </p:txBody>
      </p:sp>
      <p:pic>
        <p:nvPicPr>
          <p:cNvPr id="5" name="Picture 4" descr="ice_velocit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165" y="1883833"/>
            <a:ext cx="6324816" cy="5100828"/>
          </a:xfrm>
          <a:prstGeom prst="rect">
            <a:avLst/>
          </a:prstGeom>
        </p:spPr>
      </p:pic>
    </p:spTree>
    <p:extLst>
      <p:ext uri="{BB962C8B-B14F-4D97-AF65-F5344CB8AC3E}">
        <p14:creationId xmlns:p14="http://schemas.microsoft.com/office/powerpoint/2010/main" val="346239526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9970521_01_027_155238_2echo_pick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4190" y="2792594"/>
            <a:ext cx="5249297" cy="3931731"/>
          </a:xfrm>
          <a:prstGeom prst="rect">
            <a:avLst/>
          </a:prstGeom>
        </p:spPr>
      </p:pic>
      <p:sp>
        <p:nvSpPr>
          <p:cNvPr id="3" name="Title 2"/>
          <p:cNvSpPr>
            <a:spLocks noGrp="1"/>
          </p:cNvSpPr>
          <p:nvPr>
            <p:ph type="title"/>
          </p:nvPr>
        </p:nvSpPr>
        <p:spPr/>
        <p:txBody>
          <a:bodyPr/>
          <a:lstStyle/>
          <a:p>
            <a:pPr algn="l"/>
            <a:r>
              <a:rPr lang="en-US" dirty="0" smtClean="0"/>
              <a:t>NEGIS</a:t>
            </a:r>
            <a:r>
              <a:rPr lang="en-US" dirty="0"/>
              <a:t>:</a:t>
            </a:r>
            <a:r>
              <a:rPr lang="en-US" dirty="0" smtClean="0"/>
              <a:t> </a:t>
            </a:r>
            <a:r>
              <a:rPr lang="en-US" dirty="0"/>
              <a:t>A</a:t>
            </a:r>
            <a:r>
              <a:rPr lang="en-US" dirty="0" smtClean="0"/>
              <a:t>n unusual stream</a:t>
            </a:r>
            <a:endParaRPr lang="en-US" dirty="0"/>
          </a:p>
        </p:txBody>
      </p:sp>
      <p:pic>
        <p:nvPicPr>
          <p:cNvPr id="10" name="Picture 9" descr="20111201_02_003_012107_2echo_picks cop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939" y="1686539"/>
            <a:ext cx="5062019" cy="3799889"/>
          </a:xfrm>
          <a:prstGeom prst="rect">
            <a:avLst/>
          </a:prstGeom>
        </p:spPr>
      </p:pic>
    </p:spTree>
    <p:extLst>
      <p:ext uri="{BB962C8B-B14F-4D97-AF65-F5344CB8AC3E}">
        <p14:creationId xmlns:p14="http://schemas.microsoft.com/office/powerpoint/2010/main" val="11226045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Methodology</a:t>
            </a:r>
            <a:endParaRPr lang="en-US" dirty="0"/>
          </a:p>
        </p:txBody>
      </p:sp>
      <p:pic>
        <p:nvPicPr>
          <p:cNvPr id="6" name="Picture 5" descr="ZoomedNEGI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022" y="1478430"/>
            <a:ext cx="6370293" cy="5238777"/>
          </a:xfrm>
          <a:prstGeom prst="rect">
            <a:avLst/>
          </a:prstGeom>
        </p:spPr>
      </p:pic>
      <p:sp>
        <p:nvSpPr>
          <p:cNvPr id="8" name="TextBox 7"/>
          <p:cNvSpPr txBox="1"/>
          <p:nvPr/>
        </p:nvSpPr>
        <p:spPr>
          <a:xfrm>
            <a:off x="3332087" y="6501763"/>
            <a:ext cx="2222716" cy="246221"/>
          </a:xfrm>
          <a:prstGeom prst="rect">
            <a:avLst/>
          </a:prstGeom>
          <a:noFill/>
        </p:spPr>
        <p:txBody>
          <a:bodyPr wrap="square" rtlCol="0">
            <a:spAutoFit/>
          </a:bodyPr>
          <a:lstStyle/>
          <a:p>
            <a:r>
              <a:rPr lang="en-US" sz="1000" i="1" dirty="0" smtClean="0"/>
              <a:t>Image: </a:t>
            </a:r>
            <a:r>
              <a:rPr lang="en-US" sz="1000" i="1" dirty="0" err="1" smtClean="0"/>
              <a:t>Glacierchange</a:t>
            </a:r>
            <a:endParaRPr lang="en-US" sz="1000" i="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118" y="338328"/>
            <a:ext cx="8795334" cy="1252728"/>
          </a:xfrm>
        </p:spPr>
        <p:txBody>
          <a:bodyPr>
            <a:normAutofit fontScale="90000"/>
          </a:bodyPr>
          <a:lstStyle/>
          <a:p>
            <a:pPr algn="l"/>
            <a:r>
              <a:rPr lang="en-US" sz="4900" dirty="0" smtClean="0"/>
              <a:t>Methodology</a:t>
            </a:r>
            <a:r>
              <a:rPr lang="en-US" dirty="0" smtClean="0"/>
              <a:t>: Picking isochrones 		</a:t>
            </a:r>
            <a:r>
              <a:rPr lang="en-US" dirty="0"/>
              <a:t>	</a:t>
            </a:r>
            <a:r>
              <a:rPr lang="en-US" dirty="0" smtClean="0"/>
              <a:t>	      and margins	  </a:t>
            </a:r>
            <a:endParaRPr lang="en-US" dirty="0"/>
          </a:p>
        </p:txBody>
      </p:sp>
      <p:sp>
        <p:nvSpPr>
          <p:cNvPr id="12" name="Content Placeholder 11"/>
          <p:cNvSpPr>
            <a:spLocks noGrp="1"/>
          </p:cNvSpPr>
          <p:nvPr>
            <p:ph idx="1"/>
          </p:nvPr>
        </p:nvSpPr>
        <p:spPr>
          <a:xfrm>
            <a:off x="5684534" y="2457151"/>
            <a:ext cx="3459466" cy="4418201"/>
          </a:xfrm>
        </p:spPr>
        <p:txBody>
          <a:bodyPr>
            <a:normAutofit/>
          </a:bodyPr>
          <a:lstStyle/>
          <a:p>
            <a:r>
              <a:rPr lang="en-US" i="1" dirty="0" smtClean="0"/>
              <a:t>Blue</a:t>
            </a:r>
            <a:r>
              <a:rPr lang="en-US" dirty="0" smtClean="0"/>
              <a:t>: picked </a:t>
            </a:r>
            <a:r>
              <a:rPr lang="en-US" i="1" u="sng" dirty="0" smtClean="0"/>
              <a:t>isochronous layers (isochrones)</a:t>
            </a:r>
          </a:p>
          <a:p>
            <a:endParaRPr lang="en-US" dirty="0" smtClean="0"/>
          </a:p>
          <a:p>
            <a:r>
              <a:rPr lang="en-US" dirty="0" smtClean="0"/>
              <a:t> </a:t>
            </a:r>
            <a:r>
              <a:rPr lang="en-US" i="1" dirty="0" smtClean="0"/>
              <a:t>Yellow: </a:t>
            </a:r>
            <a:r>
              <a:rPr lang="en-US" dirty="0" smtClean="0"/>
              <a:t>velocity overlay</a:t>
            </a:r>
          </a:p>
          <a:p>
            <a:endParaRPr lang="en-US" i="1" dirty="0" smtClean="0"/>
          </a:p>
          <a:p>
            <a:r>
              <a:rPr lang="en-US" i="1" dirty="0" smtClean="0"/>
              <a:t>Red:  </a:t>
            </a:r>
            <a:r>
              <a:rPr lang="en-US" i="1" u="sng" dirty="0" smtClean="0"/>
              <a:t>Shear margin </a:t>
            </a:r>
            <a:r>
              <a:rPr lang="en-US" dirty="0" smtClean="0"/>
              <a:t>outer edges defining stream extent</a:t>
            </a:r>
            <a:endParaRPr lang="en-US" i="1" dirty="0"/>
          </a:p>
        </p:txBody>
      </p:sp>
      <p:sp>
        <p:nvSpPr>
          <p:cNvPr id="14" name="TextBox 13"/>
          <p:cNvSpPr txBox="1"/>
          <p:nvPr/>
        </p:nvSpPr>
        <p:spPr>
          <a:xfrm>
            <a:off x="469470" y="5846288"/>
            <a:ext cx="1193800" cy="246221"/>
          </a:xfrm>
          <a:prstGeom prst="rect">
            <a:avLst/>
          </a:prstGeom>
          <a:noFill/>
        </p:spPr>
        <p:txBody>
          <a:bodyPr wrap="square" rtlCol="0">
            <a:spAutoFit/>
          </a:bodyPr>
          <a:lstStyle/>
          <a:p>
            <a:r>
              <a:rPr lang="en-US" sz="1000" dirty="0" smtClean="0"/>
              <a:t>Image: </a:t>
            </a:r>
            <a:r>
              <a:rPr lang="en-US" sz="1000" dirty="0" err="1" smtClean="0"/>
              <a:t>CReSIS</a:t>
            </a:r>
            <a:endParaRPr lang="en-US" sz="1000" dirty="0"/>
          </a:p>
        </p:txBody>
      </p:sp>
      <p:pic>
        <p:nvPicPr>
          <p:cNvPr id="3" name="Picture 2" descr="Velocity_Overlay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57151"/>
            <a:ext cx="5525988" cy="31682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smtClean="0"/>
              <a:t>Methodology: </a:t>
            </a:r>
            <a:r>
              <a:rPr lang="en-US" sz="4000" dirty="0" smtClean="0"/>
              <a:t>Masking</a:t>
            </a:r>
            <a:endParaRPr lang="en-US" sz="4000" dirty="0"/>
          </a:p>
        </p:txBody>
      </p:sp>
      <p:pic>
        <p:nvPicPr>
          <p:cNvPr id="4" name="Picture 3" descr="Mask_4 copylegen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896" y="2781659"/>
            <a:ext cx="8879150" cy="3639308"/>
          </a:xfrm>
          <a:prstGeom prst="rect">
            <a:avLst/>
          </a:prstGeom>
        </p:spPr>
      </p:pic>
    </p:spTree>
    <p:extLst>
      <p:ext uri="{BB962C8B-B14F-4D97-AF65-F5344CB8AC3E}">
        <p14:creationId xmlns:p14="http://schemas.microsoft.com/office/powerpoint/2010/main" val="417839256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2055</TotalTime>
  <Words>2638</Words>
  <Application>Microsoft Macintosh PowerPoint</Application>
  <PresentationFormat>On-screen Show (4:3)</PresentationFormat>
  <Paragraphs>123</Paragraphs>
  <Slides>18</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Waveform</vt:lpstr>
      <vt:lpstr>Equation</vt:lpstr>
      <vt:lpstr>Using CReSIS airborne RADAR to constrain ice-volume influx across the lateral margins of the Northeast Greenland Ice Stream  </vt:lpstr>
      <vt:lpstr>PowerPoint Presentation</vt:lpstr>
      <vt:lpstr>Abstract</vt:lpstr>
      <vt:lpstr>Introduction</vt:lpstr>
      <vt:lpstr>Northeast Greenland Ice Stream (NEGIS)</vt:lpstr>
      <vt:lpstr>NEGIS: An unusual stream</vt:lpstr>
      <vt:lpstr>Methodology</vt:lpstr>
      <vt:lpstr>Methodology: Picking isochrones           and margins   </vt:lpstr>
      <vt:lpstr>Methodology: Masking</vt:lpstr>
      <vt:lpstr>Methodology: Ice-volume flux calculations</vt:lpstr>
      <vt:lpstr>Analysis: Total ice-volume flux increase</vt:lpstr>
      <vt:lpstr>Analysis: Evidence of relict margins</vt:lpstr>
      <vt:lpstr>Analysis: Reliability of isochrone picks</vt:lpstr>
      <vt:lpstr>Error Analysis</vt:lpstr>
      <vt:lpstr>Conclusion and Future Direction</vt:lpstr>
      <vt:lpstr>Sources</vt:lpstr>
      <vt:lpstr>Acknowledgements</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Emma Reeves</dc:creator>
  <cp:lastModifiedBy>mick</cp:lastModifiedBy>
  <cp:revision>1098</cp:revision>
  <cp:lastPrinted>2013-07-08T19:45:30Z</cp:lastPrinted>
  <dcterms:created xsi:type="dcterms:W3CDTF">2013-07-07T16:48:06Z</dcterms:created>
  <dcterms:modified xsi:type="dcterms:W3CDTF">2013-07-09T15:16:50Z</dcterms:modified>
</cp:coreProperties>
</file>