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jpg" ContentType="image/jpeg"/>
  <Default Extension="tiff" ContentType="image/tiff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tif" ContentType="image/tif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embeddings/oleObject1.bin" ContentType="application/vnd.openxmlformats-officedocument.oleObject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48" r:id="rId2"/>
  </p:sldMasterIdLst>
  <p:notesMasterIdLst>
    <p:notesMasterId r:id="rId22"/>
  </p:notesMasterIdLst>
  <p:handoutMasterIdLst>
    <p:handoutMasterId r:id="rId23"/>
  </p:handoutMasterIdLst>
  <p:sldIdLst>
    <p:sldId id="276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7" r:id="rId21"/>
  </p:sldIdLst>
  <p:sldSz cx="9144000" cy="6858000" type="letter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clrMru>
    <a:srgbClr val="D1510D"/>
    <a:srgbClr val="BFBFBF"/>
    <a:srgbClr val="00487F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72" autoAdjust="0"/>
    <p:restoredTop sz="94101" autoAdjust="0"/>
  </p:normalViewPr>
  <p:slideViewPr>
    <p:cSldViewPr>
      <p:cViewPr varScale="1">
        <p:scale>
          <a:sx n="82" d="100"/>
          <a:sy n="82" d="100"/>
        </p:scale>
        <p:origin x="-120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notesMaster" Target="notesMasters/notesMaster1.xml"/><Relationship Id="rId23" Type="http://schemas.openxmlformats.org/officeDocument/2006/relationships/handoutMaster" Target="handoutMasters/handout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96F77C-FB5D-7B4E-917F-DE2FDEFC633B}" type="datetimeFigureOut">
              <a:rPr lang="en-US" smtClean="0"/>
              <a:t>7/13/12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96B01D-C208-DA4F-AAF1-692C17DC40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4199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12" charset="0"/>
              </a:defRPr>
            </a:lvl1pPr>
          </a:lstStyle>
          <a:p>
            <a:pPr>
              <a:defRPr/>
            </a:pPr>
            <a:fld id="{E829D0E6-263D-C14A-8F15-7AA06F9446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9494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06" charset="-128"/>
        <a:cs typeface="ＭＳ Ｐゴシック" pitchFamily="-106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A56D84-6D04-4A1F-B8F9-451ACB4A0574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A56D84-6D04-4A1F-B8F9-451ACB4A0574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A56D84-6D04-4A1F-B8F9-451ACB4A0574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A56D84-6D04-4A1F-B8F9-451ACB4A0574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A56D84-6D04-4A1F-B8F9-451ACB4A0574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A56D84-6D04-4A1F-B8F9-451ACB4A0574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A56D84-6D04-4A1F-B8F9-451ACB4A0574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A56D84-6D04-4A1F-B8F9-451ACB4A0574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A56D84-6D04-4A1F-B8F9-451ACB4A0574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A56D84-6D04-4A1F-B8F9-451ACB4A0574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A56D84-6D04-4A1F-B8F9-451ACB4A0574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A56D84-6D04-4A1F-B8F9-451ACB4A0574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A56D84-6D04-4A1F-B8F9-451ACB4A0574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A56D84-6D04-4A1F-B8F9-451ACB4A0574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endParaRPr/>
          </a:p>
        </p:txBody>
      </p:sp>
      <p:sp>
        <p:nvSpPr>
          <p:cNvPr id="166" name="Shape 166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spAutoFit/>
          </a:bodyPr>
          <a:lstStyle/>
          <a:p>
            <a:pPr>
              <a:buSzPct val="25000"/>
            </a:pPr>
            <a:r>
              <a:rPr lang="x-none">
                <a:solidFill>
                  <a:prstClr val="black"/>
                </a:solidFill>
              </a:rPr>
              <a:t> 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A56D84-6D04-4A1F-B8F9-451ACB4A0574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685800"/>
            <a:ext cx="2209800" cy="4114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" y="685800"/>
            <a:ext cx="6477000" cy="4114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62B9F0-B648-E544-8C69-747C6C115636}" type="slidenum">
              <a:rPr lang="en-US"/>
              <a:pPr>
                <a:defRPr/>
              </a:pPr>
              <a:t>‹#›</a:t>
            </a:fld>
            <a:r>
              <a:rPr lang="en-US"/>
              <a:t> of XX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8A68EB-C4C7-8D4A-B574-63E7DA8FE0E0}" type="slidenum">
              <a:rPr lang="en-US"/>
              <a:pPr>
                <a:defRPr/>
              </a:pPr>
              <a:t>‹#›</a:t>
            </a:fld>
            <a:r>
              <a:rPr lang="en-US"/>
              <a:t> of XX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2C3F8D-D499-1548-8090-6DED4AA2EAC4}" type="slidenum">
              <a:rPr lang="en-US"/>
              <a:pPr>
                <a:defRPr/>
              </a:pPr>
              <a:t>‹#›</a:t>
            </a:fld>
            <a:r>
              <a:rPr lang="en-US"/>
              <a:t> of XX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93838"/>
            <a:ext cx="4038600" cy="42973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93838"/>
            <a:ext cx="4038600" cy="42973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06D7EF-ED63-584B-AC3F-A82E40825DE4}" type="slidenum">
              <a:rPr lang="en-US"/>
              <a:pPr>
                <a:defRPr/>
              </a:pPr>
              <a:t>‹#›</a:t>
            </a:fld>
            <a:r>
              <a:rPr lang="en-US"/>
              <a:t> of XX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083854-6BE3-754C-9393-2A1E394B62CD}" type="slidenum">
              <a:rPr lang="en-US"/>
              <a:pPr>
                <a:defRPr/>
              </a:pPr>
              <a:t>‹#›</a:t>
            </a:fld>
            <a:r>
              <a:rPr lang="en-US"/>
              <a:t> of XX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77E142-D5EA-B648-8EFA-2FE2E397852D}" type="slidenum">
              <a:rPr lang="en-US"/>
              <a:pPr>
                <a:defRPr/>
              </a:pPr>
              <a:t>‹#›</a:t>
            </a:fld>
            <a:r>
              <a:rPr lang="en-US"/>
              <a:t> of XX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988336-DDF0-5D49-8D87-15C90AD6C942}" type="slidenum">
              <a:rPr lang="en-US"/>
              <a:pPr>
                <a:defRPr/>
              </a:pPr>
              <a:t>‹#›</a:t>
            </a:fld>
            <a:r>
              <a:rPr lang="en-US"/>
              <a:t> of XX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209EFC-944A-9442-AFA6-549D839E66DB}" type="slidenum">
              <a:rPr lang="en-US"/>
              <a:pPr>
                <a:defRPr/>
              </a:pPr>
              <a:t>‹#›</a:t>
            </a:fld>
            <a:r>
              <a:rPr lang="en-US"/>
              <a:t> of XX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A366B3-373C-4B49-8893-5B679144AD64}" type="slidenum">
              <a:rPr lang="en-US"/>
              <a:pPr>
                <a:defRPr/>
              </a:pPr>
              <a:t>‹#›</a:t>
            </a:fld>
            <a:r>
              <a:rPr lang="en-US"/>
              <a:t> of XX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1AE1A1-F7AE-3540-BC5F-4F723238CB2E}" type="slidenum">
              <a:rPr lang="en-US"/>
              <a:pPr>
                <a:defRPr/>
              </a:pPr>
              <a:t>‹#›</a:t>
            </a:fld>
            <a:r>
              <a:rPr lang="en-US"/>
              <a:t> of XX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516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5165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9FEE97-E950-C147-829C-86A1E732CF16}" type="slidenum">
              <a:rPr lang="en-US"/>
              <a:pPr>
                <a:defRPr/>
              </a:pPr>
              <a:t>‹#›</a:t>
            </a:fld>
            <a:r>
              <a:rPr lang="en-US"/>
              <a:t> of XX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93838"/>
            <a:ext cx="4038600" cy="42973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493838"/>
            <a:ext cx="4038600" cy="20716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717925"/>
            <a:ext cx="4038600" cy="20732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D248AC-96B4-A341-A028-599D1A2D3224}" type="slidenum">
              <a:rPr lang="en-US"/>
              <a:pPr>
                <a:defRPr/>
              </a:pPr>
              <a:t>‹#›</a:t>
            </a:fld>
            <a:r>
              <a:rPr lang="en-US"/>
              <a:t> of XX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905000"/>
            <a:ext cx="4343400" cy="2895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343400" cy="2895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theme" Target="../theme/theme2.xml"/><Relationship Id="rId14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685800"/>
            <a:ext cx="8839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1905000"/>
            <a:ext cx="88392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1"/>
            <a:r>
              <a:rPr lang="en-US"/>
              <a:t>Third level</a:t>
            </a:r>
          </a:p>
          <a:p>
            <a:pPr lvl="2"/>
            <a:r>
              <a:rPr lang="en-US"/>
              <a:t>Fourth level</a:t>
            </a:r>
          </a:p>
          <a:p>
            <a:pPr lvl="3"/>
            <a:r>
              <a:rPr lang="en-US"/>
              <a:t>Fifth level</a:t>
            </a:r>
          </a:p>
        </p:txBody>
      </p:sp>
      <p:pic>
        <p:nvPicPr>
          <p:cNvPr id="1028" name="Picture 4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79" y="0"/>
            <a:ext cx="914084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 userDrawn="1"/>
        </p:nvSpPr>
        <p:spPr>
          <a:xfrm>
            <a:off x="0" y="6082547"/>
            <a:ext cx="9144000" cy="712706"/>
          </a:xfrm>
          <a:prstGeom prst="rect">
            <a:avLst/>
          </a:prstGeom>
          <a:gradFill flip="none" rotWithShape="1">
            <a:gsLst>
              <a:gs pos="0">
                <a:srgbClr val="FFF4D1">
                  <a:shade val="30000"/>
                  <a:satMod val="115000"/>
                </a:srgbClr>
              </a:gs>
              <a:gs pos="50000">
                <a:srgbClr val="FFF4D1">
                  <a:shade val="67500"/>
                  <a:satMod val="115000"/>
                </a:srgbClr>
              </a:gs>
              <a:gs pos="100000">
                <a:srgbClr val="FFF4D1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 dirty="0" smtClean="0">
              <a:solidFill>
                <a:srgbClr val="302825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144000" cy="134527"/>
          </a:xfrm>
          <a:prstGeom prst="rect">
            <a:avLst/>
          </a:prstGeom>
          <a:gradFill flip="none" rotWithShape="1">
            <a:gsLst>
              <a:gs pos="0">
                <a:srgbClr val="FFF4D1">
                  <a:shade val="30000"/>
                  <a:satMod val="115000"/>
                </a:srgbClr>
              </a:gs>
              <a:gs pos="50000">
                <a:srgbClr val="FFF4D1">
                  <a:shade val="67500"/>
                  <a:satMod val="115000"/>
                </a:srgbClr>
              </a:gs>
              <a:gs pos="100000">
                <a:srgbClr val="FFF4D1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 dirty="0" smtClean="0">
              <a:solidFill>
                <a:srgbClr val="302825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133554"/>
            <a:ext cx="9144000" cy="26905"/>
          </a:xfrm>
          <a:prstGeom prst="rect">
            <a:avLst/>
          </a:prstGeom>
          <a:solidFill>
            <a:srgbClr val="3028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03950"/>
            <a:ext cx="9144000" cy="42545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6030944"/>
            <a:ext cx="9144000" cy="9144"/>
          </a:xfrm>
          <a:prstGeom prst="rect">
            <a:avLst/>
          </a:prstGeom>
          <a:solidFill>
            <a:srgbClr val="3028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6831095"/>
            <a:ext cx="9144000" cy="26905"/>
          </a:xfrm>
          <a:prstGeom prst="rect">
            <a:avLst/>
          </a:prstGeom>
          <a:solidFill>
            <a:srgbClr val="3028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0" y="6069095"/>
            <a:ext cx="9144000" cy="26905"/>
          </a:xfrm>
          <a:prstGeom prst="rect">
            <a:avLst/>
          </a:prstGeom>
          <a:solidFill>
            <a:srgbClr val="D151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0" y="6781800"/>
            <a:ext cx="9144000" cy="26905"/>
          </a:xfrm>
          <a:prstGeom prst="rect">
            <a:avLst/>
          </a:prstGeom>
          <a:solidFill>
            <a:srgbClr val="D151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ＭＳ Ｐゴシック" pitchFamily="-106" charset="-128"/>
          <a:cs typeface="ＭＳ Ｐゴシック" pitchFamily="-106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pitchFamily="-106" charset="-128"/>
          <a:cs typeface="ＭＳ Ｐゴシック" pitchFamily="-106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pitchFamily="-106" charset="-128"/>
          <a:cs typeface="ＭＳ Ｐゴシック" pitchFamily="-106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pitchFamily="-106" charset="-128"/>
          <a:cs typeface="ＭＳ Ｐゴシック" pitchFamily="-106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pitchFamily="-106" charset="-128"/>
          <a:cs typeface="ＭＳ Ｐゴシック" pitchFamily="-106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ＭＳ Ｐゴシック" pitchFamily="-106" charset="-128"/>
          <a:cs typeface="ＭＳ Ｐゴシック" pitchFamily="-106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  <a:ea typeface="ＭＳ Ｐゴシック" pitchFamily="-112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ＭＳ Ｐゴシック" pitchFamily="-112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  <a:ea typeface="ＭＳ Ｐゴシック" pitchFamily="-112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082547"/>
            <a:ext cx="9144000" cy="712706"/>
          </a:xfrm>
          <a:prstGeom prst="rect">
            <a:avLst/>
          </a:prstGeom>
          <a:gradFill flip="none" rotWithShape="1">
            <a:gsLst>
              <a:gs pos="0">
                <a:srgbClr val="FFF4D1">
                  <a:shade val="30000"/>
                  <a:satMod val="115000"/>
                </a:srgbClr>
              </a:gs>
              <a:gs pos="50000">
                <a:srgbClr val="FFF4D1">
                  <a:shade val="67500"/>
                  <a:satMod val="115000"/>
                </a:srgbClr>
              </a:gs>
              <a:gs pos="100000">
                <a:srgbClr val="FFF4D1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 dirty="0" smtClean="0">
              <a:solidFill>
                <a:srgbClr val="302825"/>
              </a:solidFill>
            </a:endParaRPr>
          </a:p>
        </p:txBody>
      </p:sp>
      <p:sp>
        <p:nvSpPr>
          <p:cNvPr id="13314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315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93838"/>
            <a:ext cx="8229600" cy="429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01000" y="6534150"/>
            <a:ext cx="1219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bg1"/>
                </a:solidFill>
                <a:latin typeface="Arial" pitchFamily="-112" charset="0"/>
              </a:defRPr>
            </a:lvl1pPr>
          </a:lstStyle>
          <a:p>
            <a:pPr>
              <a:defRPr/>
            </a:pPr>
            <a:fld id="{59ADDE7B-1BDD-1E40-A718-22E94E3E55EE}" type="slidenum">
              <a:rPr lang="en-US"/>
              <a:pPr>
                <a:defRPr/>
              </a:pPr>
              <a:t>‹#›</a:t>
            </a:fld>
            <a:r>
              <a:rPr lang="en-US"/>
              <a:t> of XX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134527"/>
          </a:xfrm>
          <a:prstGeom prst="rect">
            <a:avLst/>
          </a:prstGeom>
          <a:gradFill flip="none" rotWithShape="1">
            <a:gsLst>
              <a:gs pos="0">
                <a:srgbClr val="FFF4D1">
                  <a:shade val="30000"/>
                  <a:satMod val="115000"/>
                </a:srgbClr>
              </a:gs>
              <a:gs pos="50000">
                <a:srgbClr val="FFF4D1">
                  <a:shade val="67500"/>
                  <a:satMod val="115000"/>
                </a:srgbClr>
              </a:gs>
              <a:gs pos="100000">
                <a:srgbClr val="FFF4D1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 dirty="0" smtClean="0">
              <a:solidFill>
                <a:srgbClr val="302825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133554"/>
            <a:ext cx="9144000" cy="26905"/>
          </a:xfrm>
          <a:prstGeom prst="rect">
            <a:avLst/>
          </a:prstGeom>
          <a:solidFill>
            <a:srgbClr val="3028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03950"/>
            <a:ext cx="9144000" cy="425450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0" y="6030944"/>
            <a:ext cx="9144000" cy="9144"/>
          </a:xfrm>
          <a:prstGeom prst="rect">
            <a:avLst/>
          </a:prstGeom>
          <a:solidFill>
            <a:srgbClr val="3028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0" y="6831095"/>
            <a:ext cx="9144000" cy="26905"/>
          </a:xfrm>
          <a:prstGeom prst="rect">
            <a:avLst/>
          </a:prstGeom>
          <a:solidFill>
            <a:srgbClr val="3028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0" y="6069095"/>
            <a:ext cx="9144000" cy="26905"/>
          </a:xfrm>
          <a:prstGeom prst="rect">
            <a:avLst/>
          </a:prstGeom>
          <a:solidFill>
            <a:srgbClr val="D151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0" y="6781800"/>
            <a:ext cx="9144000" cy="26905"/>
          </a:xfrm>
          <a:prstGeom prst="rect">
            <a:avLst/>
          </a:prstGeom>
          <a:solidFill>
            <a:srgbClr val="D151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106" charset="-128"/>
          <a:cs typeface="ＭＳ Ｐゴシック" pitchFamily="-106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06" charset="-128"/>
          <a:cs typeface="ＭＳ Ｐゴシック" pitchFamily="-106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06" charset="-128"/>
          <a:cs typeface="ＭＳ Ｐゴシック" pitchFamily="-106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06" charset="-128"/>
          <a:cs typeface="ＭＳ Ｐゴシック" pitchFamily="-106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06" charset="-128"/>
          <a:cs typeface="ＭＳ Ｐゴシック" pitchFamily="-106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06" charset="-128"/>
          <a:cs typeface="ＭＳ Ｐゴシック" pitchFamily="-106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12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12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12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4" Type="http://schemas.openxmlformats.org/officeDocument/2006/relationships/image" Target="../media/image22.png"/><Relationship Id="rId5" Type="http://schemas.openxmlformats.org/officeDocument/2006/relationships/oleObject" Target="../embeddings/oleObject1.bin"/><Relationship Id="rId6" Type="http://schemas.openxmlformats.org/officeDocument/2006/relationships/image" Target="../media/image21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tif"/><Relationship Id="rId4" Type="http://schemas.openxmlformats.org/officeDocument/2006/relationships/image" Target="../media/image27.tiff"/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1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2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jp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5" Type="http://schemas.openxmlformats.org/officeDocument/2006/relationships/image" Target="../media/image11.jpeg"/><Relationship Id="rId6" Type="http://schemas.openxmlformats.org/officeDocument/2006/relationships/image" Target="../media/image12.png"/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4" Type="http://schemas.microsoft.com/office/2007/relationships/hdphoto" Target="../media/hdphoto1.wdp"/><Relationship Id="rId5" Type="http://schemas.openxmlformats.org/officeDocument/2006/relationships/image" Target="../media/image19.png"/><Relationship Id="rId6" Type="http://schemas.microsoft.com/office/2007/relationships/hdphoto" Target="../media/hdphoto2.wdp"/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SC02098_ps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0145" y="1981200"/>
            <a:ext cx="5540827" cy="385830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TextBox 2"/>
          <p:cNvSpPr txBox="1"/>
          <p:nvPr/>
        </p:nvSpPr>
        <p:spPr>
          <a:xfrm>
            <a:off x="228600" y="304800"/>
            <a:ext cx="8991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Analyzing Long-term Summer Drought Effects on Temperature 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and Vegetation Using 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Aqua-1 Satellite Data</a:t>
            </a:r>
          </a:p>
        </p:txBody>
      </p:sp>
    </p:spTree>
    <p:extLst>
      <p:ext uri="{BB962C8B-B14F-4D97-AF65-F5344CB8AC3E}">
        <p14:creationId xmlns:p14="http://schemas.microsoft.com/office/powerpoint/2010/main" val="2347949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/>
          <p:nvPr/>
        </p:nvSpPr>
        <p:spPr>
          <a:xfrm>
            <a:off x="381000" y="1066800"/>
            <a:ext cx="5867400" cy="4855915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161" name="Shape 161"/>
          <p:cNvSpPr txBox="1"/>
          <p:nvPr/>
        </p:nvSpPr>
        <p:spPr>
          <a:xfrm>
            <a:off x="6600397" y="2518003"/>
            <a:ext cx="2091749" cy="2123628"/>
          </a:xfrm>
          <a:prstGeom prst="rect">
            <a:avLst/>
          </a:prstGeom>
          <a:noFill/>
        </p:spPr>
        <p:txBody>
          <a:bodyPr wrap="square" lIns="91425" tIns="91425" rIns="91425" bIns="91425" anchor="t" anchorCtr="0">
            <a:spAutoFit/>
          </a:bodyPr>
          <a:lstStyle/>
          <a:p>
            <a:pPr marL="139700" defTabSz="4572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66666"/>
            </a:pPr>
            <a:r>
              <a:rPr lang="x-none" dirty="0">
                <a:latin typeface="Verdana" pitchFamily="34" charset="0"/>
                <a:ea typeface="Verdana" pitchFamily="34" charset="0"/>
                <a:cs typeface="Verdana" pitchFamily="34" charset="0"/>
              </a:rPr>
              <a:t>Composited Images of 2010-2011 of July thru August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x-none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x-none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-398710"/>
            <a:ext cx="9144000" cy="1749425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3600" dirty="0" smtClean="0">
                <a:solidFill>
                  <a:schemeClr val="tx1"/>
                </a:solidFill>
                <a:effectLst>
                  <a:outerShdw blurRad="50800" dist="25400" dir="2700000" algn="tl" rotWithShape="0">
                    <a:prstClr val="white">
                      <a:alpha val="40000"/>
                    </a:prst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Land Surface Temperature</a:t>
            </a:r>
            <a:endParaRPr lang="en-US" sz="3600" dirty="0">
              <a:solidFill>
                <a:schemeClr val="tx1"/>
              </a:solidFill>
              <a:effectLst>
                <a:outerShdw blurRad="50800" dist="25400" dir="2700000" algn="tl" rotWithShape="0">
                  <a:prstClr val="white">
                    <a:alpha val="40000"/>
                  </a:prst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9380482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-22203" y="87086"/>
            <a:ext cx="8971303" cy="1366384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3600" dirty="0" smtClean="0">
                <a:solidFill>
                  <a:schemeClr val="tx1"/>
                </a:solidFill>
                <a:effectLst>
                  <a:outerShdw blurRad="50800" dist="25400" dir="2700000" algn="tl" rotWithShape="0">
                    <a:prstClr val="white">
                      <a:alpha val="40000"/>
                    </a:prst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Normalized Difference Vegetation Index (NDVI)</a:t>
            </a:r>
            <a:endParaRPr lang="en-US" sz="3600" dirty="0">
              <a:solidFill>
                <a:schemeClr val="tx1"/>
              </a:solidFill>
              <a:effectLst>
                <a:outerShdw blurRad="50800" dist="25400" dir="2700000" algn="tl" rotWithShape="0">
                  <a:prstClr val="white">
                    <a:alpha val="40000"/>
                  </a:prst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6105" y="1600200"/>
            <a:ext cx="3705239" cy="411810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0652726"/>
              </p:ext>
            </p:extLst>
          </p:nvPr>
        </p:nvGraphicFramePr>
        <p:xfrm>
          <a:off x="179388" y="3276600"/>
          <a:ext cx="3452812" cy="1095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5" name="Equation" r:id="rId5" imgW="1320480" imgH="419040" progId="Equation.3">
                  <p:embed/>
                </p:oleObj>
              </mc:Choice>
              <mc:Fallback>
                <p:oleObj name="Equation" r:id="rId5" imgW="1320480" imgH="4190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9388" y="3276600"/>
                        <a:ext cx="3452812" cy="10953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840498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522514" y="-152400"/>
            <a:ext cx="7612063" cy="141763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dirty="0" smtClean="0">
                <a:solidFill>
                  <a:schemeClr val="tx1"/>
                </a:solidFill>
                <a:effectLst>
                  <a:outerShdw blurRad="50800" dist="25400" dir="2700000" algn="tl" rotWithShape="0">
                    <a:prstClr val="white">
                      <a:alpha val="40000"/>
                    </a:prst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Methodology</a:t>
            </a:r>
            <a:endParaRPr lang="en-US" dirty="0">
              <a:solidFill>
                <a:schemeClr val="tx1"/>
              </a:solidFill>
              <a:effectLst>
                <a:outerShdw blurRad="50800" dist="25400" dir="2700000" algn="tl" rotWithShape="0">
                  <a:prstClr val="white">
                    <a:alpha val="40000"/>
                  </a:prst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04800" y="3124200"/>
            <a:ext cx="3925774" cy="5310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Wingdings 2" pitchFamily="18" charset="2"/>
              <a:buChar char=""/>
              <a:defRPr sz="24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Font typeface="Wingdings 2" pitchFamily="18" charset="2"/>
              <a:buChar char=""/>
              <a:defRPr sz="22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Font typeface="Wingdings 2" pitchFamily="18" charset="2"/>
              <a:buChar char=""/>
              <a:defRPr sz="20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Font typeface="Wingdings 2" pitchFamily="18" charset="2"/>
              <a:buChar char=""/>
              <a:defRPr sz="18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Font typeface="Wingdings 2" pitchFamily="18" charset="2"/>
              <a:buChar char=""/>
              <a:defRPr sz="18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55813" indent="-344488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"/>
              <a:defRPr lang="en-US" sz="1800" kern="1200" dirty="0" smtClean="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2398713" indent="-344488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"/>
              <a:defRPr lang="en-US" sz="1800" kern="1200" dirty="0" smtClean="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43200" indent="-344488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"/>
              <a:defRPr lang="en-US" sz="1800" kern="1200" dirty="0" smtClean="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3087688" indent="-344488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"/>
              <a:defRPr lang="en-US" sz="1800" kern="1200" dirty="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en-US" dirty="0" err="1" smtClean="0">
                <a:ln w="12700">
                  <a:noFill/>
                  <a:prstDash val="solid"/>
                </a:ln>
                <a:solidFill>
                  <a:schemeClr val="tx1"/>
                </a:solidFill>
                <a:effectLst/>
                <a:latin typeface="Courier New"/>
                <a:ea typeface="Verdana" pitchFamily="34" charset="0"/>
                <a:cs typeface="Courier New"/>
              </a:rPr>
              <a:t>Laads_search</a:t>
            </a:r>
            <a:r>
              <a:rPr lang="en-US" dirty="0" smtClean="0">
                <a:ln w="12700">
                  <a:noFill/>
                  <a:prstDash val="solid"/>
                </a:ln>
                <a:solidFill>
                  <a:schemeClr val="tx1"/>
                </a:solidFill>
                <a:effectLst/>
                <a:latin typeface="Courier New"/>
                <a:ea typeface="Verdana" pitchFamily="34" charset="0"/>
                <a:cs typeface="Courier New"/>
              </a:rPr>
              <a:t> </a:t>
            </a:r>
            <a:endParaRPr lang="en-US" dirty="0" smtClean="0">
              <a:ln w="12700">
                <a:noFill/>
                <a:prstDash val="solid"/>
              </a:ln>
              <a:solidFill>
                <a:schemeClr val="tx1"/>
              </a:solidFill>
              <a:effectLst/>
              <a:latin typeface="Courier New"/>
              <a:ea typeface="Verdana" pitchFamily="34" charset="0"/>
              <a:cs typeface="Courier New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143000"/>
            <a:ext cx="8343904" cy="1143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11" name="Shape 196"/>
          <p:cNvSpPr/>
          <p:nvPr/>
        </p:nvSpPr>
        <p:spPr>
          <a:xfrm>
            <a:off x="2895600" y="2514600"/>
            <a:ext cx="6033757" cy="211455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</p:sp>
      <p:sp>
        <p:nvSpPr>
          <p:cNvPr id="12" name="Shape 197"/>
          <p:cNvSpPr/>
          <p:nvPr/>
        </p:nvSpPr>
        <p:spPr>
          <a:xfrm>
            <a:off x="2889639" y="4191000"/>
            <a:ext cx="6045678" cy="198120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</p:sp>
      <p:sp>
        <p:nvSpPr>
          <p:cNvPr id="3" name="Rectangle 2"/>
          <p:cNvSpPr/>
          <p:nvPr/>
        </p:nvSpPr>
        <p:spPr>
          <a:xfrm>
            <a:off x="156511" y="4857750"/>
            <a:ext cx="27704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ln w="12700">
                  <a:noFill/>
                  <a:prstDash val="solid"/>
                </a:ln>
                <a:latin typeface="Courier New"/>
                <a:ea typeface="Verdana" pitchFamily="34" charset="0"/>
                <a:cs typeface="Courier New"/>
              </a:rPr>
              <a:t>Laads_fetch.sh </a:t>
            </a:r>
            <a:endParaRPr lang="en-US" sz="2400" dirty="0">
              <a:ln w="12700">
                <a:noFill/>
                <a:prstDash val="solid"/>
              </a:ln>
              <a:latin typeface="Courier New"/>
              <a:ea typeface="Verdana" pitchFamily="34" charset="0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12314471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70477" y="27441"/>
            <a:ext cx="8825724" cy="141763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dirty="0" smtClean="0"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Methodology</a:t>
            </a:r>
            <a:endParaRPr lang="en-US" dirty="0">
              <a:solidFill>
                <a:schemeClr val="tx1"/>
              </a:solidFill>
              <a:effectLst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928431" y="2040109"/>
            <a:ext cx="3925774" cy="2400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Wingdings 2" pitchFamily="18" charset="2"/>
              <a:buChar char=""/>
              <a:defRPr sz="24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Font typeface="Wingdings 2" pitchFamily="18" charset="2"/>
              <a:buChar char=""/>
              <a:defRPr sz="22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Font typeface="Wingdings 2" pitchFamily="18" charset="2"/>
              <a:buChar char=""/>
              <a:defRPr sz="20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Font typeface="Wingdings 2" pitchFamily="18" charset="2"/>
              <a:buChar char=""/>
              <a:defRPr sz="18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Font typeface="Wingdings 2" pitchFamily="18" charset="2"/>
              <a:buChar char=""/>
              <a:defRPr sz="18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55813" indent="-344488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"/>
              <a:defRPr lang="en-US" sz="1800" kern="1200" dirty="0" smtClean="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2398713" indent="-344488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"/>
              <a:defRPr lang="en-US" sz="1800" kern="1200" dirty="0" smtClean="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43200" indent="-344488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"/>
              <a:defRPr lang="en-US" sz="1800" kern="1200" dirty="0" smtClean="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3087688" indent="-344488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"/>
              <a:defRPr lang="en-US" sz="1800" kern="1200" dirty="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dirty="0" smtClean="0">
                <a:ln w="12700">
                  <a:noFill/>
                  <a:prstDash val="solid"/>
                </a:ln>
                <a:solidFill>
                  <a:schemeClr val="tx1"/>
                </a:solidFill>
                <a:effectLst/>
                <a:latin typeface="Courier New" pitchFamily="49" charset="0"/>
                <a:cs typeface="Courier New" pitchFamily="49" charset="0"/>
              </a:rPr>
              <a:t>composite</a:t>
            </a:r>
          </a:p>
          <a:p>
            <a:pPr lvl="1" fontAlgn="auto">
              <a:spcAft>
                <a:spcPts val="0"/>
              </a:spcAft>
            </a:pPr>
            <a:r>
              <a:rPr lang="en-US" dirty="0">
                <a:ln w="12700">
                  <a:noFill/>
                  <a:prstDash val="solid"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Monthly</a:t>
            </a:r>
          </a:p>
          <a:p>
            <a:pPr lvl="1" fontAlgn="auto">
              <a:spcAft>
                <a:spcPts val="0"/>
              </a:spcAft>
            </a:pPr>
            <a:r>
              <a:rPr lang="en-US" dirty="0" smtClean="0">
                <a:ln w="12700">
                  <a:noFill/>
                  <a:prstDash val="solid"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Yearly</a:t>
            </a:r>
          </a:p>
          <a:p>
            <a:pPr fontAlgn="auto">
              <a:spcAft>
                <a:spcPts val="0"/>
              </a:spcAft>
            </a:pPr>
            <a:endParaRPr lang="en-US" dirty="0" smtClean="0">
              <a:ln w="12700">
                <a:noFill/>
                <a:prstDash val="solid"/>
              </a:ln>
              <a:solidFill>
                <a:schemeClr val="tx1"/>
              </a:solidFill>
              <a:effectLst/>
            </a:endParaRPr>
          </a:p>
          <a:p>
            <a:pPr marL="0" indent="0" fontAlgn="auto">
              <a:spcAft>
                <a:spcPts val="0"/>
              </a:spcAft>
              <a:buFont typeface="Wingdings 2" pitchFamily="18" charset="2"/>
              <a:buNone/>
            </a:pPr>
            <a:endParaRPr lang="en-US" dirty="0" smtClean="0">
              <a:ln w="12700">
                <a:noFill/>
                <a:prstDash val="solid"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921046" y="2040109"/>
            <a:ext cx="3925774" cy="2400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Wingdings 2" pitchFamily="18" charset="2"/>
              <a:buChar char=""/>
              <a:defRPr sz="24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Font typeface="Wingdings 2" pitchFamily="18" charset="2"/>
              <a:buChar char=""/>
              <a:defRPr sz="22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Font typeface="Wingdings 2" pitchFamily="18" charset="2"/>
              <a:buChar char=""/>
              <a:defRPr sz="20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Font typeface="Wingdings 2" pitchFamily="18" charset="2"/>
              <a:buChar char=""/>
              <a:defRPr sz="18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Font typeface="Wingdings 2" pitchFamily="18" charset="2"/>
              <a:buChar char=""/>
              <a:defRPr sz="18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55813" indent="-344488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"/>
              <a:defRPr lang="en-US" sz="1800" kern="1200" dirty="0" smtClean="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2398713" indent="-344488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"/>
              <a:defRPr lang="en-US" sz="1800" kern="1200" dirty="0" smtClean="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43200" indent="-344488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"/>
              <a:defRPr lang="en-US" sz="1800" kern="1200" dirty="0" smtClean="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3087688" indent="-344488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"/>
              <a:defRPr lang="en-US" sz="1800" kern="1200" dirty="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dirty="0" err="1">
                <a:ln w="12700">
                  <a:noFill/>
                  <a:prstDash val="solid"/>
                </a:ln>
                <a:solidFill>
                  <a:schemeClr val="tx1"/>
                </a:solidFill>
                <a:effectLst/>
                <a:latin typeface="Courier New" pitchFamily="49" charset="0"/>
                <a:cs typeface="Courier New" pitchFamily="49" charset="0"/>
              </a:rPr>
              <a:t>t</a:t>
            </a:r>
            <a:r>
              <a:rPr lang="en-US" dirty="0" err="1" smtClean="0">
                <a:ln w="12700">
                  <a:noFill/>
                  <a:prstDash val="solid"/>
                </a:ln>
                <a:solidFill>
                  <a:schemeClr val="tx1"/>
                </a:solidFill>
                <a:effectLst/>
                <a:latin typeface="Courier New" pitchFamily="49" charset="0"/>
                <a:cs typeface="Courier New" pitchFamily="49" charset="0"/>
              </a:rPr>
              <a:t>vis</a:t>
            </a:r>
            <a:r>
              <a:rPr lang="en-US" dirty="0" smtClean="0">
                <a:ln w="12700">
                  <a:noFill/>
                  <a:prstDash val="solid"/>
                </a:ln>
                <a:solidFill>
                  <a:schemeClr val="tx1"/>
                </a:solidFill>
                <a:effectLst/>
              </a:rPr>
              <a:t> - </a:t>
            </a:r>
            <a:r>
              <a:rPr lang="en-US" dirty="0" err="1" smtClean="0">
                <a:ln w="12700">
                  <a:noFill/>
                  <a:prstDash val="solid"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TeraVision</a:t>
            </a:r>
            <a:endParaRPr lang="en-US" dirty="0">
              <a:ln w="12700">
                <a:noFill/>
                <a:prstDash val="solid"/>
              </a:ln>
              <a:solidFill>
                <a:schemeClr val="tx1"/>
              </a:solidFill>
              <a:effectLst/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fontAlgn="auto">
              <a:spcAft>
                <a:spcPts val="0"/>
              </a:spcAft>
            </a:pPr>
            <a:r>
              <a:rPr lang="en-US" dirty="0" err="1">
                <a:ln w="12700">
                  <a:noFill/>
                  <a:prstDash val="solid"/>
                </a:ln>
                <a:solidFill>
                  <a:schemeClr val="tx1"/>
                </a:solidFill>
                <a:effectLst/>
                <a:latin typeface="Courier New" pitchFamily="49" charset="0"/>
                <a:cs typeface="Courier New" pitchFamily="49" charset="0"/>
              </a:rPr>
              <a:t>t</a:t>
            </a:r>
            <a:r>
              <a:rPr lang="en-US" dirty="0" err="1" smtClean="0">
                <a:ln w="12700">
                  <a:noFill/>
                  <a:prstDash val="solid"/>
                </a:ln>
                <a:solidFill>
                  <a:schemeClr val="tx1"/>
                </a:solidFill>
                <a:effectLst/>
                <a:latin typeface="Courier New" pitchFamily="49" charset="0"/>
                <a:cs typeface="Courier New" pitchFamily="49" charset="0"/>
              </a:rPr>
              <a:t>view</a:t>
            </a:r>
            <a:r>
              <a:rPr lang="en-US" dirty="0" smtClean="0">
                <a:ln w="12700">
                  <a:noFill/>
                  <a:prstDash val="solid"/>
                </a:ln>
                <a:solidFill>
                  <a:schemeClr val="tx1"/>
                </a:solidFill>
                <a:effectLst/>
              </a:rPr>
              <a:t> - </a:t>
            </a:r>
            <a:r>
              <a:rPr lang="en-US" dirty="0" err="1" smtClean="0">
                <a:ln w="12700">
                  <a:noFill/>
                  <a:prstDash val="solid"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TeraView</a:t>
            </a:r>
            <a:endParaRPr lang="en-US" dirty="0" smtClean="0">
              <a:ln w="12700">
                <a:noFill/>
                <a:prstDash val="solid"/>
              </a:ln>
              <a:solidFill>
                <a:schemeClr val="tx1"/>
              </a:solidFill>
              <a:effectLst/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fontAlgn="auto">
              <a:spcAft>
                <a:spcPts val="0"/>
              </a:spcAft>
            </a:pPr>
            <a:endParaRPr lang="en-US" dirty="0" smtClean="0">
              <a:ln w="12700">
                <a:noFill/>
                <a:prstDash val="solid"/>
              </a:ln>
              <a:solidFill>
                <a:schemeClr val="tx1"/>
              </a:solidFill>
              <a:effectLst/>
            </a:endParaRPr>
          </a:p>
          <a:p>
            <a:pPr marL="0" indent="0" fontAlgn="auto">
              <a:spcAft>
                <a:spcPts val="0"/>
              </a:spcAft>
              <a:buFont typeface="Wingdings 2" pitchFamily="18" charset="2"/>
              <a:buNone/>
            </a:pPr>
            <a:endParaRPr lang="en-US" dirty="0" smtClean="0">
              <a:ln w="12700">
                <a:noFill/>
                <a:prstDash val="solid"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2" name="Picture 1" descr="2010.0702.lst_weekly.t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3455306"/>
            <a:ext cx="3280198" cy="2412094"/>
          </a:xfrm>
          <a:prstGeom prst="rect">
            <a:avLst/>
          </a:prstGeom>
        </p:spPr>
      </p:pic>
      <p:pic>
        <p:nvPicPr>
          <p:cNvPr id="3" name="Picture 2" descr="2010.0702.ndvi_weekly.ti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2230" y="3455306"/>
            <a:ext cx="3352347" cy="2464499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928431" y="1453470"/>
            <a:ext cx="3551238" cy="5866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Wingdings 2" pitchFamily="18" charset="2"/>
              <a:buChar char=""/>
              <a:defRPr sz="24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Font typeface="Wingdings 2" pitchFamily="18" charset="2"/>
              <a:buChar char=""/>
              <a:defRPr sz="22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Font typeface="Wingdings 2" pitchFamily="18" charset="2"/>
              <a:buChar char=""/>
              <a:defRPr sz="20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Font typeface="Wingdings 2" pitchFamily="18" charset="2"/>
              <a:buChar char=""/>
              <a:defRPr sz="18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Font typeface="Wingdings 2" pitchFamily="18" charset="2"/>
              <a:buChar char=""/>
              <a:defRPr sz="18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55813" indent="-344488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"/>
              <a:defRPr lang="en-US" sz="1800" kern="1200" dirty="0" smtClean="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2398713" indent="-344488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"/>
              <a:defRPr lang="en-US" sz="1800" kern="1200" dirty="0" smtClean="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43200" indent="-344488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"/>
              <a:defRPr lang="en-US" sz="1800" kern="1200" dirty="0" smtClean="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3087688" indent="-344488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"/>
              <a:defRPr lang="en-US" sz="1800" kern="1200" dirty="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Wingdings 2" pitchFamily="18" charset="2"/>
              <a:buNone/>
            </a:pPr>
            <a:r>
              <a:rPr lang="en-US" dirty="0" smtClean="0">
                <a:ln w="12700">
                  <a:noFill/>
                  <a:prstDash val="solid"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Making Composites:</a:t>
            </a:r>
          </a:p>
          <a:p>
            <a:pPr marL="0" indent="0" fontAlgn="auto">
              <a:spcAft>
                <a:spcPts val="0"/>
              </a:spcAft>
              <a:buFont typeface="Wingdings 2" pitchFamily="18" charset="2"/>
              <a:buNone/>
            </a:pPr>
            <a:endParaRPr lang="en-US" dirty="0" smtClean="0">
              <a:ln w="12700">
                <a:noFill/>
                <a:prstDash val="solid"/>
              </a:ln>
              <a:solidFill>
                <a:schemeClr val="tx1"/>
              </a:solidFill>
              <a:effectLst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583339" y="1453470"/>
            <a:ext cx="3551238" cy="5866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Wingdings 2" pitchFamily="18" charset="2"/>
              <a:buChar char=""/>
              <a:defRPr sz="24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Font typeface="Wingdings 2" pitchFamily="18" charset="2"/>
              <a:buChar char=""/>
              <a:defRPr sz="22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Font typeface="Wingdings 2" pitchFamily="18" charset="2"/>
              <a:buChar char=""/>
              <a:defRPr sz="20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Font typeface="Wingdings 2" pitchFamily="18" charset="2"/>
              <a:buChar char=""/>
              <a:defRPr sz="18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Font typeface="Wingdings 2" pitchFamily="18" charset="2"/>
              <a:buChar char=""/>
              <a:defRPr sz="18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55813" indent="-344488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"/>
              <a:defRPr lang="en-US" sz="1800" kern="1200" dirty="0" smtClean="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2398713" indent="-344488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"/>
              <a:defRPr lang="en-US" sz="1800" kern="1200" dirty="0" smtClean="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43200" indent="-344488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"/>
              <a:defRPr lang="en-US" sz="1800" kern="1200" dirty="0" smtClean="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3087688" indent="-344488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"/>
              <a:defRPr lang="en-US" sz="1800" kern="1200" dirty="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Wingdings 2" pitchFamily="18" charset="2"/>
              <a:buNone/>
            </a:pPr>
            <a:r>
              <a:rPr lang="en-US" dirty="0" smtClean="0">
                <a:ln w="12700">
                  <a:noFill/>
                  <a:prstDash val="solid"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Viewing Composites:</a:t>
            </a:r>
          </a:p>
          <a:p>
            <a:pPr marL="0" indent="0" fontAlgn="auto">
              <a:spcAft>
                <a:spcPts val="0"/>
              </a:spcAft>
              <a:buFont typeface="Wingdings 2" pitchFamily="18" charset="2"/>
              <a:buNone/>
            </a:pPr>
            <a:endParaRPr lang="en-US" dirty="0" smtClean="0">
              <a:ln w="12700">
                <a:noFill/>
                <a:prstDash val="solid"/>
              </a:ln>
              <a:solidFill>
                <a:schemeClr val="tx1"/>
              </a:solidFill>
              <a:effectLst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4749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522514" y="35832"/>
            <a:ext cx="7612063" cy="141763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dirty="0" smtClean="0">
                <a:solidFill>
                  <a:schemeClr val="tx1"/>
                </a:solidFill>
                <a:effectLst>
                  <a:outerShdw blurRad="50800" dist="25400" dir="2700000" algn="tl" rotWithShape="0">
                    <a:prstClr val="white">
                      <a:alpha val="40000"/>
                    </a:prst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Analysis</a:t>
            </a:r>
            <a:endParaRPr lang="en-US" dirty="0">
              <a:solidFill>
                <a:schemeClr val="tx1"/>
              </a:solidFill>
              <a:effectLst>
                <a:outerShdw blurRad="50800" dist="25400" dir="2700000" algn="tl" rotWithShape="0">
                  <a:prstClr val="white">
                    <a:alpha val="40000"/>
                  </a:prst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" name="Picture 1" descr="2010 July NDVI &amp; LS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124458"/>
            <a:ext cx="6408269" cy="48748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307004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522514" y="35832"/>
            <a:ext cx="7612063" cy="141763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dirty="0" smtClean="0">
                <a:solidFill>
                  <a:schemeClr val="tx1"/>
                </a:solidFill>
                <a:effectLst>
                  <a:outerShdw blurRad="50800" dist="25400" dir="2700000" algn="tl" rotWithShape="0">
                    <a:prstClr val="white">
                      <a:alpha val="40000"/>
                    </a:prst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Analysis</a:t>
            </a:r>
            <a:endParaRPr lang="en-US" dirty="0">
              <a:solidFill>
                <a:schemeClr val="tx1"/>
              </a:solidFill>
              <a:effectLst>
                <a:outerShdw blurRad="50800" dist="25400" dir="2700000" algn="tl" rotWithShape="0">
                  <a:prstClr val="white">
                    <a:alpha val="40000"/>
                  </a:prst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b="11223"/>
          <a:stretch/>
        </p:blipFill>
        <p:spPr>
          <a:xfrm>
            <a:off x="1524000" y="1143000"/>
            <a:ext cx="6019800" cy="46677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182421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522514" y="35832"/>
            <a:ext cx="7612063" cy="141763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dirty="0" smtClean="0">
                <a:solidFill>
                  <a:schemeClr val="tx1"/>
                </a:solidFill>
                <a:effectLst>
                  <a:outerShdw blurRad="50800" dist="25400" dir="2700000" algn="tl" rotWithShape="0">
                    <a:prstClr val="white">
                      <a:alpha val="40000"/>
                    </a:prst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Analysis</a:t>
            </a:r>
            <a:endParaRPr lang="en-US" dirty="0">
              <a:solidFill>
                <a:schemeClr val="tx1"/>
              </a:solidFill>
              <a:effectLst>
                <a:outerShdw blurRad="50800" dist="25400" dir="2700000" algn="tl" rotWithShape="0">
                  <a:prstClr val="white">
                    <a:alpha val="40000"/>
                  </a:prst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453470"/>
            <a:ext cx="7097486" cy="42925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79290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522514" y="35832"/>
            <a:ext cx="7612063" cy="141763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dirty="0" smtClean="0">
                <a:solidFill>
                  <a:schemeClr val="tx1"/>
                </a:solidFill>
                <a:effectLst>
                  <a:outerShdw blurRad="50800" dist="25400" dir="2700000" algn="tl" rotWithShape="0">
                    <a:prstClr val="white">
                      <a:alpha val="40000"/>
                    </a:prst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Conclusion</a:t>
            </a:r>
            <a:endParaRPr lang="en-US" dirty="0">
              <a:solidFill>
                <a:schemeClr val="tx1"/>
              </a:solidFill>
              <a:effectLst>
                <a:outerShdw blurRad="50800" dist="25400" dir="2700000" algn="tl" rotWithShape="0">
                  <a:prstClr val="white">
                    <a:alpha val="40000"/>
                  </a:prst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38200" y="1905000"/>
            <a:ext cx="7620000" cy="2400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Wingdings 2" pitchFamily="18" charset="2"/>
              <a:buChar char=""/>
              <a:defRPr sz="24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Font typeface="Wingdings 2" pitchFamily="18" charset="2"/>
              <a:buChar char=""/>
              <a:defRPr sz="22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Font typeface="Wingdings 2" pitchFamily="18" charset="2"/>
              <a:buChar char=""/>
              <a:defRPr sz="20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Font typeface="Wingdings 2" pitchFamily="18" charset="2"/>
              <a:buChar char=""/>
              <a:defRPr sz="18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Font typeface="Wingdings 2" pitchFamily="18" charset="2"/>
              <a:buChar char=""/>
              <a:defRPr sz="18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55813" indent="-344488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"/>
              <a:defRPr lang="en-US" sz="1800" kern="1200" dirty="0" smtClean="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2398713" indent="-344488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"/>
              <a:defRPr lang="en-US" sz="1800" kern="1200" dirty="0" smtClean="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43200" indent="-344488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"/>
              <a:defRPr lang="en-US" sz="1800" kern="1200" dirty="0" smtClean="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3087688" indent="-344488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"/>
              <a:defRPr lang="en-US" sz="1800" kern="1200" dirty="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dirty="0" smtClean="0">
                <a:ln w="12700">
                  <a:noFill/>
                  <a:prstDash val="solid"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Little to no corr</a:t>
            </a:r>
            <a:r>
              <a:rPr lang="en-US" dirty="0" smtClean="0">
                <a:ln w="12700">
                  <a:noFill/>
                  <a:prstDash val="solid"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elation between LST and NDVI</a:t>
            </a:r>
            <a:endParaRPr lang="en-US" dirty="0" smtClean="0">
              <a:ln w="12700">
                <a:noFill/>
                <a:prstDash val="solid"/>
              </a:ln>
              <a:solidFill>
                <a:schemeClr val="tx1"/>
              </a:solidFill>
              <a:effectLst/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1" fontAlgn="auto">
              <a:spcAft>
                <a:spcPts val="0"/>
              </a:spcAft>
            </a:pPr>
            <a:r>
              <a:rPr lang="en-US" dirty="0" smtClean="0">
                <a:ln w="12700">
                  <a:noFill/>
                  <a:prstDash val="solid"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R</a:t>
            </a:r>
            <a:r>
              <a:rPr lang="en-US" baseline="30000" dirty="0" smtClean="0">
                <a:ln w="12700">
                  <a:noFill/>
                  <a:prstDash val="solid"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2</a:t>
            </a:r>
            <a:r>
              <a:rPr lang="en-US" dirty="0" smtClean="0">
                <a:ln w="12700">
                  <a:noFill/>
                  <a:prstDash val="solid"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value</a:t>
            </a:r>
            <a:r>
              <a:rPr lang="en-US" baseline="30000" dirty="0" smtClean="0">
                <a:ln w="12700">
                  <a:noFill/>
                  <a:prstDash val="solid"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=</a:t>
            </a:r>
            <a:r>
              <a:rPr lang="en-US" dirty="0" smtClean="0">
                <a:ln w="12700">
                  <a:noFill/>
                  <a:prstDash val="solid"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11%</a:t>
            </a:r>
            <a:endParaRPr lang="en-US" baseline="30000" dirty="0" smtClean="0">
              <a:ln w="12700">
                <a:noFill/>
                <a:prstDash val="solid"/>
              </a:ln>
              <a:solidFill>
                <a:schemeClr val="tx1"/>
              </a:solidFill>
              <a:effectLst/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fontAlgn="auto">
              <a:spcAft>
                <a:spcPts val="0"/>
              </a:spcAft>
            </a:pPr>
            <a:r>
              <a:rPr lang="en-US" dirty="0" smtClean="0">
                <a:ln w="12700">
                  <a:noFill/>
                  <a:prstDash val="solid"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Additional </a:t>
            </a:r>
            <a:r>
              <a:rPr lang="en-US" dirty="0" smtClean="0">
                <a:ln w="12700">
                  <a:noFill/>
                  <a:prstDash val="solid"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Factors</a:t>
            </a:r>
          </a:p>
          <a:p>
            <a:pPr fontAlgn="auto">
              <a:spcAft>
                <a:spcPts val="0"/>
              </a:spcAft>
            </a:pPr>
            <a:r>
              <a:rPr lang="en-US" dirty="0" smtClean="0">
                <a:ln w="12700">
                  <a:noFill/>
                  <a:prstDash val="solid"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Data</a:t>
            </a:r>
          </a:p>
          <a:p>
            <a:pPr fontAlgn="auto">
              <a:spcAft>
                <a:spcPts val="0"/>
              </a:spcAft>
            </a:pPr>
            <a:endParaRPr lang="en-US" dirty="0" smtClean="0">
              <a:ln w="12700">
                <a:noFill/>
                <a:prstDash val="solid"/>
              </a:ln>
              <a:solidFill>
                <a:schemeClr val="tx1"/>
              </a:solidFill>
              <a:effectLst/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fontAlgn="auto">
              <a:spcAft>
                <a:spcPts val="0"/>
              </a:spcAft>
              <a:buFont typeface="Wingdings 2" pitchFamily="18" charset="2"/>
              <a:buNone/>
            </a:pPr>
            <a:endParaRPr lang="en-US" dirty="0" smtClean="0">
              <a:ln w="12700">
                <a:noFill/>
                <a:prstDash val="solid"/>
              </a:ln>
              <a:solidFill>
                <a:schemeClr val="tx1"/>
              </a:solidFill>
              <a:effectLst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5" name="Picture 4" descr="j017884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2590800"/>
            <a:ext cx="3657600" cy="24262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325721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522514" y="35832"/>
            <a:ext cx="7612063" cy="141763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dirty="0" smtClean="0">
                <a:solidFill>
                  <a:schemeClr val="tx1"/>
                </a:solidFill>
                <a:effectLst>
                  <a:outerShdw blurRad="50800" dist="25400" dir="2700000" algn="tl" rotWithShape="0">
                    <a:prstClr val="white">
                      <a:alpha val="40000"/>
                    </a:prst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Future Work</a:t>
            </a:r>
            <a:endParaRPr lang="en-US" dirty="0">
              <a:solidFill>
                <a:schemeClr val="tx1"/>
              </a:solidFill>
              <a:effectLst>
                <a:outerShdw blurRad="50800" dist="25400" dir="2700000" algn="tl" rotWithShape="0">
                  <a:prstClr val="white">
                    <a:alpha val="40000"/>
                  </a:prst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143000" y="1524000"/>
            <a:ext cx="5178142" cy="3505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Wingdings 2" pitchFamily="18" charset="2"/>
              <a:buChar char=""/>
              <a:defRPr sz="24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Font typeface="Wingdings 2" pitchFamily="18" charset="2"/>
              <a:buChar char=""/>
              <a:defRPr sz="22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Font typeface="Wingdings 2" pitchFamily="18" charset="2"/>
              <a:buChar char=""/>
              <a:defRPr sz="20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Font typeface="Wingdings 2" pitchFamily="18" charset="2"/>
              <a:buChar char=""/>
              <a:defRPr sz="18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Font typeface="Wingdings 2" pitchFamily="18" charset="2"/>
              <a:buChar char=""/>
              <a:defRPr sz="18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55813" indent="-344488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"/>
              <a:defRPr lang="en-US" sz="1800" kern="1200" dirty="0" smtClean="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2398713" indent="-344488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"/>
              <a:defRPr lang="en-US" sz="1800" kern="1200" dirty="0" smtClean="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43200" indent="-344488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"/>
              <a:defRPr lang="en-US" sz="1800" kern="1200" dirty="0" smtClean="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3087688" indent="-344488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"/>
              <a:defRPr lang="en-US" sz="1800" kern="1200" dirty="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dirty="0" smtClean="0">
                <a:ln w="12700">
                  <a:noFill/>
                  <a:prstDash val="solid"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Increased D</a:t>
            </a:r>
            <a:r>
              <a:rPr lang="en-US" dirty="0" smtClean="0">
                <a:ln w="12700">
                  <a:noFill/>
                  <a:prstDash val="solid"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ata Set</a:t>
            </a:r>
          </a:p>
          <a:p>
            <a:pPr lvl="1" fontAlgn="auto">
              <a:spcAft>
                <a:spcPts val="0"/>
              </a:spcAft>
            </a:pPr>
            <a:r>
              <a:rPr lang="en-US" dirty="0" smtClean="0">
                <a:ln w="12700">
                  <a:noFill/>
                  <a:prstDash val="solid"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Minimum 15 passes per month</a:t>
            </a:r>
          </a:p>
          <a:p>
            <a:pPr lvl="1" fontAlgn="auto">
              <a:spcAft>
                <a:spcPts val="0"/>
              </a:spcAft>
            </a:pPr>
            <a:r>
              <a:rPr lang="en-US" dirty="0" smtClean="0">
                <a:ln w="12700">
                  <a:noFill/>
                  <a:prstDash val="solid"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Add years 2007 - 2009</a:t>
            </a:r>
            <a:endParaRPr lang="en-US" dirty="0" smtClean="0">
              <a:ln w="12700">
                <a:noFill/>
                <a:prstDash val="solid"/>
              </a:ln>
              <a:solidFill>
                <a:schemeClr val="tx1"/>
              </a:solidFill>
              <a:effectLst/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fontAlgn="auto">
              <a:spcAft>
                <a:spcPts val="0"/>
              </a:spcAft>
            </a:pPr>
            <a:r>
              <a:rPr lang="en-US" dirty="0" smtClean="0">
                <a:ln w="12700">
                  <a:noFill/>
                  <a:prstDash val="solid"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Include June</a:t>
            </a:r>
            <a:endParaRPr lang="en-US" dirty="0" smtClean="0">
              <a:ln w="12700">
                <a:noFill/>
                <a:prstDash val="solid"/>
              </a:ln>
              <a:solidFill>
                <a:schemeClr val="tx1"/>
              </a:solidFill>
              <a:effectLst/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fontAlgn="auto">
              <a:spcAft>
                <a:spcPts val="0"/>
              </a:spcAft>
            </a:pPr>
            <a:r>
              <a:rPr lang="en-US" dirty="0" smtClean="0">
                <a:ln w="12700">
                  <a:noFill/>
                  <a:prstDash val="solid"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Google </a:t>
            </a:r>
            <a:r>
              <a:rPr lang="en-US" dirty="0" smtClean="0">
                <a:ln w="12700">
                  <a:noFill/>
                  <a:prstDash val="solid"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Earth Layer</a:t>
            </a:r>
            <a:endParaRPr lang="en-US" dirty="0" smtClean="0">
              <a:ln w="12700">
                <a:noFill/>
                <a:prstDash val="solid"/>
              </a:ln>
              <a:solidFill>
                <a:schemeClr val="tx1"/>
              </a:solidFill>
              <a:effectLst/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fontAlgn="auto">
              <a:spcAft>
                <a:spcPts val="0"/>
              </a:spcAft>
            </a:pPr>
            <a:r>
              <a:rPr lang="en-US" dirty="0" err="1" smtClean="0">
                <a:ln w="12700">
                  <a:noFill/>
                  <a:prstDash val="solid"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TeraScan</a:t>
            </a:r>
            <a:r>
              <a:rPr lang="en-US" dirty="0" smtClean="0">
                <a:ln w="12700">
                  <a:noFill/>
                  <a:prstDash val="solid"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>
                <a:ln w="12700">
                  <a:noFill/>
                  <a:prstDash val="solid"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S</a:t>
            </a:r>
            <a:r>
              <a:rPr lang="en-US" dirty="0" smtClean="0">
                <a:ln w="12700">
                  <a:noFill/>
                  <a:prstDash val="solid"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ystem Update</a:t>
            </a:r>
            <a:endParaRPr lang="en-US" dirty="0" smtClean="0">
              <a:ln w="12700">
                <a:noFill/>
                <a:prstDash val="solid"/>
              </a:ln>
              <a:solidFill>
                <a:schemeClr val="tx1"/>
              </a:solidFill>
              <a:effectLst/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fontAlgn="auto">
              <a:spcAft>
                <a:spcPts val="0"/>
              </a:spcAft>
            </a:pPr>
            <a:endParaRPr lang="en-US" dirty="0" smtClean="0">
              <a:ln w="12700">
                <a:noFill/>
                <a:prstDash val="solid"/>
              </a:ln>
              <a:solidFill>
                <a:schemeClr val="tx1"/>
              </a:solidFill>
              <a:effectLst/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fontAlgn="auto">
              <a:spcAft>
                <a:spcPts val="0"/>
              </a:spcAft>
              <a:buFont typeface="Wingdings 2" pitchFamily="18" charset="2"/>
              <a:buNone/>
            </a:pPr>
            <a:endParaRPr lang="en-US" dirty="0" smtClean="0">
              <a:ln w="12700">
                <a:noFill/>
                <a:prstDash val="solid"/>
              </a:ln>
              <a:solidFill>
                <a:schemeClr val="tx1"/>
              </a:solidFill>
              <a:effectLst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" name="Picture 1" descr="DSC02099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3" t="26716" r="21711" b="-677"/>
          <a:stretch/>
        </p:blipFill>
        <p:spPr>
          <a:xfrm>
            <a:off x="5638800" y="1752600"/>
            <a:ext cx="3182335" cy="304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702918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64913" y="0"/>
            <a:ext cx="7612063" cy="1417638"/>
          </a:xfrm>
        </p:spPr>
        <p:txBody>
          <a:bodyPr/>
          <a:lstStyle/>
          <a:p>
            <a:pPr algn="ctr"/>
            <a:r>
              <a:rPr lang="en-US" dirty="0" smtClean="0"/>
              <a:t>Questions</a:t>
            </a:r>
            <a:endParaRPr lang="en-US" dirty="0"/>
          </a:p>
        </p:txBody>
      </p:sp>
      <p:pic>
        <p:nvPicPr>
          <p:cNvPr id="4" name="Picture 2" descr="C:\Users\Wood\AppData\Local\Microsoft\Windows\Temporary Internet Files\Content.IE5\60ROIO6B\MCj0441428000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0245" y="1763041"/>
            <a:ext cx="3581400" cy="3581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343278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52400"/>
            <a:ext cx="8839200" cy="11430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Team Members</a:t>
            </a:r>
            <a:endParaRPr lang="en-US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47648" y="5493441"/>
            <a:ext cx="256833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Andrew Brumfield</a:t>
            </a:r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Senior - Engineering</a:t>
            </a:r>
            <a:endParaRPr lang="en-US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81362" y="2993800"/>
            <a:ext cx="33009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Autumn Luke</a:t>
            </a:r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Junior – Computer Science</a:t>
            </a:r>
            <a:endParaRPr lang="en-US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356273" y="3036289"/>
            <a:ext cx="4558620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Mentor: Mr. Eric Baptiste (</a:t>
            </a:r>
            <a:r>
              <a:rPr lang="en-US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SeaSpace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) </a:t>
            </a:r>
            <a:endParaRPr lang="en-US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Director of Civil Space &amp; Special Projects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8393" y="1127084"/>
            <a:ext cx="1487874" cy="1773546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006787" y="5493441"/>
            <a:ext cx="286257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Mentor: </a:t>
            </a:r>
            <a:r>
              <a:rPr lang="en-U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Je’Aime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Powell</a:t>
            </a:r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ECSU Grid Manager</a:t>
            </a:r>
            <a:endParaRPr lang="en-US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1278" y="3697741"/>
            <a:ext cx="1453589" cy="173267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/>
          <a:srcRect l="39995" t="34357" r="42934" b="32688"/>
          <a:stretch/>
        </p:blipFill>
        <p:spPr>
          <a:xfrm>
            <a:off x="5711278" y="1127084"/>
            <a:ext cx="1487801" cy="1920916"/>
          </a:xfrm>
          <a:prstGeom prst="rect">
            <a:avLst/>
          </a:prstGeom>
        </p:spPr>
      </p:pic>
      <p:pic>
        <p:nvPicPr>
          <p:cNvPr id="11" name="Picture 10" descr="reu_0002_Brumfield 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393" y="3724313"/>
            <a:ext cx="1170399" cy="1706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7275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82550"/>
            <a:ext cx="9144000" cy="1417638"/>
          </a:xfrm>
        </p:spPr>
        <p:txBody>
          <a:bodyPr/>
          <a:lstStyle/>
          <a:p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Abstract</a:t>
            </a:r>
            <a:endParaRPr lang="en-US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219200" y="1371600"/>
            <a:ext cx="7119938" cy="4343400"/>
          </a:xfrm>
        </p:spPr>
        <p:txBody>
          <a:bodyPr>
            <a:noAutofit/>
          </a:bodyPr>
          <a:lstStyle/>
          <a:p>
            <a:pPr marL="0" indent="0" algn="just">
              <a:lnSpc>
                <a:spcPct val="120000"/>
              </a:lnSpc>
              <a:spcAft>
                <a:spcPts val="600"/>
              </a:spcAft>
              <a:buNone/>
            </a:pPr>
            <a:r>
              <a:rPr lang="en-US" sz="18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According to the State Climate Office of North Carolina, since 2007 the northern coastal plain of North Carolina has been experiencing a long-term summer drought. The primary goal of this research was to </a:t>
            </a:r>
            <a:r>
              <a:rPr lang="en-US" sz="1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find a correlation between land </a:t>
            </a:r>
            <a:r>
              <a:rPr lang="en-US" sz="18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surface temperature and vegetation </a:t>
            </a:r>
            <a:r>
              <a:rPr lang="en-US" sz="1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due to long-term drought using </a:t>
            </a:r>
            <a:r>
              <a:rPr lang="en-US" sz="18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satellite data. </a:t>
            </a:r>
            <a:r>
              <a:rPr lang="en-US" sz="1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The </a:t>
            </a:r>
            <a:r>
              <a:rPr lang="en-US" sz="18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team collected imagery data through the </a:t>
            </a:r>
            <a:r>
              <a:rPr lang="en-US" sz="1800" b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SeaSpace</a:t>
            </a:r>
            <a:r>
              <a:rPr lang="en-US" sz="18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800" b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TeraScan</a:t>
            </a:r>
            <a:r>
              <a:rPr lang="en-US" sz="18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 system in order to produce land surface temperature and normalized difference vegetation index products. The data products were averaged into monthly and yearly composites so that the team could use </a:t>
            </a:r>
            <a:r>
              <a:rPr lang="en-US" sz="1800" b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TeraVision</a:t>
            </a:r>
            <a:r>
              <a:rPr lang="en-US" sz="18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 to depict the differences of values for the products. </a:t>
            </a:r>
          </a:p>
        </p:txBody>
      </p:sp>
    </p:spTree>
    <p:extLst>
      <p:ext uri="{BB962C8B-B14F-4D97-AF65-F5344CB8AC3E}">
        <p14:creationId xmlns:p14="http://schemas.microsoft.com/office/powerpoint/2010/main" val="35542922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1417638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Overview</a:t>
            </a:r>
            <a:endParaRPr lang="en-US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2" name="Picture 11" descr="tuesday_mou_0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981200"/>
            <a:ext cx="5359280" cy="266700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1219200" y="4876800"/>
            <a:ext cx="3685402" cy="10167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Wingdings 2" pitchFamily="18" charset="2"/>
              <a:buChar char=""/>
              <a:defRPr sz="24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Font typeface="Wingdings 2" pitchFamily="18" charset="2"/>
              <a:buChar char=""/>
              <a:defRPr sz="22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Font typeface="Wingdings 2" pitchFamily="18" charset="2"/>
              <a:buChar char=""/>
              <a:defRPr sz="20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Font typeface="Wingdings 2" pitchFamily="18" charset="2"/>
              <a:buChar char=""/>
              <a:defRPr sz="18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Font typeface="Wingdings 2" pitchFamily="18" charset="2"/>
              <a:buChar char=""/>
              <a:defRPr sz="18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55813" indent="-344488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"/>
              <a:defRPr lang="en-US" sz="1800" kern="1200" dirty="0" smtClean="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2398713" indent="-344488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"/>
              <a:defRPr lang="en-US" sz="1800" kern="1200" dirty="0" smtClean="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43200" indent="-344488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"/>
              <a:defRPr lang="en-US" sz="1800" kern="1200" dirty="0" smtClean="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3087688" indent="-344488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"/>
              <a:defRPr lang="en-US" sz="1800" kern="1200" dirty="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Wingdings 2" pitchFamily="18" charset="2"/>
              <a:buNone/>
            </a:pPr>
            <a:r>
              <a:rPr lang="en-US" sz="1600" dirty="0"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Dr. Willie G. Gilchrist </a:t>
            </a:r>
            <a:r>
              <a:rPr lang="en-US" sz="1600" dirty="0"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n-US" sz="1600" dirty="0"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1600" dirty="0" smtClean="0"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Chancellor</a:t>
            </a:r>
            <a:br>
              <a:rPr lang="en-US" sz="1600" dirty="0" smtClean="0"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1600" dirty="0" smtClean="0"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Elizabeth </a:t>
            </a:r>
            <a:r>
              <a:rPr lang="en-US" sz="1600" dirty="0" smtClean="0"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City State University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267200" y="4876800"/>
            <a:ext cx="3634693" cy="10167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Wingdings 2" pitchFamily="18" charset="2"/>
              <a:buChar char=""/>
              <a:defRPr sz="24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Font typeface="Wingdings 2" pitchFamily="18" charset="2"/>
              <a:buChar char=""/>
              <a:defRPr sz="22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Font typeface="Wingdings 2" pitchFamily="18" charset="2"/>
              <a:buChar char=""/>
              <a:defRPr sz="20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Font typeface="Wingdings 2" pitchFamily="18" charset="2"/>
              <a:buChar char=""/>
              <a:defRPr sz="18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Font typeface="Wingdings 2" pitchFamily="18" charset="2"/>
              <a:buChar char=""/>
              <a:defRPr sz="18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55813" indent="-344488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"/>
              <a:defRPr lang="en-US" sz="1800" kern="1200" dirty="0" smtClean="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2398713" indent="-344488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"/>
              <a:defRPr lang="en-US" sz="1800" kern="1200" dirty="0" smtClean="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43200" indent="-344488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"/>
              <a:defRPr lang="en-US" sz="1800" kern="1200" dirty="0" smtClean="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3087688" indent="-344488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"/>
              <a:defRPr lang="en-US" sz="1800" kern="1200" dirty="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Wingdings 2" pitchFamily="18" charset="2"/>
              <a:buNone/>
            </a:pPr>
            <a:r>
              <a:rPr lang="en-US" sz="1600" dirty="0" smtClean="0"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Mr. </a:t>
            </a:r>
            <a:r>
              <a:rPr lang="en-US" sz="1600" dirty="0" err="1" smtClean="0"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Hyong</a:t>
            </a:r>
            <a:r>
              <a:rPr lang="en-US" sz="1600" dirty="0" smtClean="0"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Ossi</a:t>
            </a:r>
            <a:r>
              <a:rPr lang="en-US" sz="1600" dirty="0"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n-US" sz="1600" dirty="0"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1600" dirty="0" smtClean="0"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President</a:t>
            </a:r>
            <a:r>
              <a:rPr lang="en-US" sz="1600" dirty="0" smtClean="0"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/</a:t>
            </a:r>
            <a:r>
              <a:rPr lang="en-US" sz="1600" dirty="0" smtClean="0"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CEO</a:t>
            </a:r>
            <a:br>
              <a:rPr lang="en-US" sz="1600" dirty="0" smtClean="0"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1600" dirty="0" err="1" smtClean="0"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SeaSpace</a:t>
            </a:r>
            <a:endParaRPr lang="en-US" sz="1600" dirty="0" smtClean="0">
              <a:solidFill>
                <a:schemeClr val="tx1"/>
              </a:solidFill>
              <a:effectLst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00199" y="1356493"/>
            <a:ext cx="63428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Memorandum of Understanding </a:t>
            </a:r>
            <a:r>
              <a:rPr lang="en-US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Signing</a:t>
            </a:r>
          </a:p>
        </p:txBody>
      </p:sp>
    </p:spTree>
    <p:extLst>
      <p:ext uri="{BB962C8B-B14F-4D97-AF65-F5344CB8AC3E}">
        <p14:creationId xmlns:p14="http://schemas.microsoft.com/office/powerpoint/2010/main" val="16439293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-260528"/>
            <a:ext cx="9143999" cy="141763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dirty="0" err="1" smtClean="0">
                <a:solidFill>
                  <a:schemeClr val="tx1"/>
                </a:solidFill>
                <a:effectLst>
                  <a:outerShdw blurRad="50800" dist="25400" dir="2700000" algn="tl" rotWithShape="0">
                    <a:prstClr val="white">
                      <a:alpha val="40000"/>
                    </a:prst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SeaSpace</a:t>
            </a:r>
            <a:r>
              <a:rPr lang="en-US" dirty="0" smtClean="0">
                <a:solidFill>
                  <a:schemeClr val="tx1"/>
                </a:solidFill>
                <a:effectLst>
                  <a:outerShdw blurRad="50800" dist="25400" dir="2700000" algn="tl" rotWithShape="0">
                    <a:prstClr val="white">
                      <a:alpha val="40000"/>
                    </a:prst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Corporation</a:t>
            </a:r>
            <a:endParaRPr lang="en-US" dirty="0">
              <a:solidFill>
                <a:schemeClr val="tx1"/>
              </a:solidFill>
              <a:effectLst>
                <a:outerShdw blurRad="50800" dist="25400" dir="2700000" algn="tl" rotWithShape="0">
                  <a:prstClr val="white">
                    <a:alpha val="40000"/>
                  </a:prst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031" name="Picture 7" descr="F:\Summer2012\SEASPACE photos\2012-06-06--20.48.35\0005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930923"/>
            <a:ext cx="2555716" cy="19167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F:\Summer2012\SEASPACE photos\2012-06-06--20.48.35\0012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140727" y="3744850"/>
            <a:ext cx="2526795" cy="18950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F:\Summer2012\SEASPACE photos\second half and fun\0000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65" y="3962400"/>
            <a:ext cx="2513748" cy="18853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2916" y="914400"/>
            <a:ext cx="5262415" cy="24207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27814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-69198"/>
            <a:ext cx="9144000" cy="141763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dirty="0" smtClean="0">
                <a:solidFill>
                  <a:schemeClr val="tx1"/>
                </a:solidFill>
                <a:effectLst>
                  <a:outerShdw blurRad="50800" dist="25400" dir="2700000" algn="tl" rotWithShape="0">
                    <a:prstClr val="white">
                      <a:alpha val="40000"/>
                    </a:prstClr>
                  </a:outerShdw>
                </a:effectLst>
              </a:rPr>
              <a:t>Purpose</a:t>
            </a:r>
            <a:endParaRPr lang="en-US" dirty="0">
              <a:solidFill>
                <a:schemeClr val="tx1"/>
              </a:solidFill>
              <a:effectLst>
                <a:outerShdw blurRad="50800" dist="25400" dir="2700000" algn="tl" rotWithShape="0">
                  <a:prstClr val="white">
                    <a:alpha val="40000"/>
                  </a:prstClr>
                </a:outerShdw>
              </a:effectLst>
            </a:endParaRPr>
          </a:p>
        </p:txBody>
      </p:sp>
      <p:pic>
        <p:nvPicPr>
          <p:cNvPr id="1026" name="Picture 2" descr="E:\Summer2012\CRESIS\images\graph505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348440"/>
            <a:ext cx="7055644" cy="41503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377697"/>
            <a:ext cx="1828800" cy="13716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927647"/>
            <a:ext cx="1178379" cy="157117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ight Arrow 1"/>
          <p:cNvSpPr/>
          <p:nvPr/>
        </p:nvSpPr>
        <p:spPr>
          <a:xfrm rot="20913496">
            <a:off x="1789967" y="3617710"/>
            <a:ext cx="1574459" cy="63622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chemeClr val="tx1"/>
                </a:solidFill>
              </a:rPr>
              <a:t>2007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74748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522514" y="35832"/>
            <a:ext cx="7612063" cy="141763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dirty="0" smtClean="0">
                <a:solidFill>
                  <a:schemeClr val="tx1"/>
                </a:solidFill>
                <a:effectLst>
                  <a:outerShdw blurRad="50800" dist="25400" dir="2700000" algn="tl" rotWithShape="0">
                    <a:prstClr val="white">
                      <a:alpha val="40000"/>
                    </a:prst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Aqua-1</a:t>
            </a:r>
            <a:endParaRPr lang="en-US" dirty="0">
              <a:solidFill>
                <a:schemeClr val="tx1"/>
              </a:solidFill>
              <a:effectLst>
                <a:outerShdw blurRad="50800" dist="25400" dir="2700000" algn="tl" rotWithShape="0">
                  <a:prstClr val="white">
                    <a:alpha val="40000"/>
                  </a:prst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4061870"/>
              </p:ext>
            </p:extLst>
          </p:nvPr>
        </p:nvGraphicFramePr>
        <p:xfrm>
          <a:off x="4648200" y="4800600"/>
          <a:ext cx="3643540" cy="1202133"/>
        </p:xfrm>
        <a:graphic>
          <a:graphicData uri="http://schemas.openxmlformats.org/drawingml/2006/table">
            <a:tbl>
              <a:tblPr/>
              <a:tblGrid>
                <a:gridCol w="1821770"/>
                <a:gridCol w="1821770"/>
              </a:tblGrid>
              <a:tr h="470613">
                <a:tc>
                  <a:txBody>
                    <a:bodyPr/>
                    <a:lstStyle/>
                    <a:p>
                      <a:pPr algn="just"/>
                      <a:r>
                        <a:rPr lang="en-US" dirty="0">
                          <a:solidFill>
                            <a:schemeClr val="bg1"/>
                          </a:solidFill>
                          <a:effectLst/>
                        </a:rPr>
                        <a:t>Operator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dirty="0">
                          <a:solidFill>
                            <a:schemeClr val="bg1"/>
                          </a:solidFill>
                          <a:effectLst/>
                        </a:rPr>
                        <a:t>NASA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6100">
                <a:tc>
                  <a:txBody>
                    <a:bodyPr/>
                    <a:lstStyle/>
                    <a:p>
                      <a:pPr algn="just"/>
                      <a:r>
                        <a:rPr lang="en-US" dirty="0">
                          <a:solidFill>
                            <a:schemeClr val="bg1"/>
                          </a:solidFill>
                          <a:effectLst/>
                        </a:rPr>
                        <a:t>Satellite of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b="1" dirty="0">
                          <a:solidFill>
                            <a:schemeClr val="bg1"/>
                          </a:solidFill>
                          <a:effectLst/>
                        </a:rPr>
                        <a:t>Earth</a:t>
                      </a:r>
                      <a:endParaRPr lang="en-US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en-US" dirty="0">
                          <a:solidFill>
                            <a:schemeClr val="bg1"/>
                          </a:solidFill>
                          <a:effectLst/>
                        </a:rPr>
                        <a:t>Launch date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dirty="0">
                          <a:solidFill>
                            <a:schemeClr val="bg1"/>
                          </a:solidFill>
                          <a:effectLst/>
                        </a:rPr>
                        <a:t>May 4, 2002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00" y="1447800"/>
            <a:ext cx="4800600" cy="3175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Rectangle 4"/>
          <p:cNvSpPr/>
          <p:nvPr/>
        </p:nvSpPr>
        <p:spPr>
          <a:xfrm>
            <a:off x="381000" y="1752600"/>
            <a:ext cx="293409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defTabSz="45720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Studies Water</a:t>
            </a:r>
          </a:p>
          <a:p>
            <a:pPr marL="285750" indent="-285750" defTabSz="45720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6 Instruments</a:t>
            </a:r>
          </a:p>
          <a:p>
            <a:pPr marL="742950" lvl="1" indent="-285750" defTabSz="4572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AIRS</a:t>
            </a:r>
          </a:p>
          <a:p>
            <a:pPr marL="742950" lvl="1" indent="-285750" defTabSz="4572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AMSR-E</a:t>
            </a:r>
            <a:endParaRPr lang="en-US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742950" lvl="1" indent="-285750" defTabSz="45720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AMSU</a:t>
            </a:r>
          </a:p>
          <a:p>
            <a:pPr marL="742950" lvl="1" indent="-285750" defTabSz="45720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CERES</a:t>
            </a:r>
          </a:p>
          <a:p>
            <a:pPr marL="742950" lvl="1" indent="-285750" defTabSz="45720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HSB</a:t>
            </a:r>
            <a:endParaRPr lang="en-US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742950" lvl="1" indent="-285750" defTabSz="45720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MODIS</a:t>
            </a:r>
            <a:endParaRPr lang="en-US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742950" lvl="1" indent="-285750" defTabSz="45720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endParaRPr lang="en-US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14860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-185057" y="-14063"/>
            <a:ext cx="9144000" cy="1749425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3200" dirty="0" smtClean="0">
                <a:solidFill>
                  <a:schemeClr val="tx1"/>
                </a:solidFill>
                <a:effectLst>
                  <a:outerShdw blurRad="50800" dist="25400" dir="2700000" algn="tl" rotWithShape="0">
                    <a:prstClr val="white">
                      <a:alpha val="40000"/>
                    </a:prstClr>
                  </a:outerShdw>
                </a:effectLst>
              </a:rPr>
              <a:t>Moderate Resolution Imaging Spectrometer (MODIS)</a:t>
            </a:r>
            <a:endParaRPr lang="en-US" sz="3200" dirty="0">
              <a:solidFill>
                <a:schemeClr val="tx1"/>
              </a:solidFill>
              <a:effectLst>
                <a:outerShdw blurRad="50800" dist="25400" dir="2700000" algn="tl" rotWithShape="0">
                  <a:prstClr val="white">
                    <a:alpha val="40000"/>
                  </a:prstClr>
                </a:outerShdw>
              </a:effectLst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4816703" y="1589947"/>
            <a:ext cx="4250260" cy="2400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Wingdings 2" pitchFamily="18" charset="2"/>
              <a:buChar char=""/>
              <a:defRPr sz="24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Font typeface="Wingdings 2" pitchFamily="18" charset="2"/>
              <a:buChar char=""/>
              <a:defRPr sz="22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Font typeface="Wingdings 2" pitchFamily="18" charset="2"/>
              <a:buChar char=""/>
              <a:defRPr sz="20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Font typeface="Wingdings 2" pitchFamily="18" charset="2"/>
              <a:buChar char=""/>
              <a:defRPr sz="18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Font typeface="Wingdings 2" pitchFamily="18" charset="2"/>
              <a:buChar char=""/>
              <a:defRPr sz="18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55813" indent="-344488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"/>
              <a:defRPr lang="en-US" sz="1800" kern="1200" dirty="0" smtClean="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2398713" indent="-344488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"/>
              <a:defRPr lang="en-US" sz="1800" kern="1200" dirty="0" smtClean="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43200" indent="-344488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"/>
              <a:defRPr lang="en-US" sz="1800" kern="1200" dirty="0" smtClean="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3087688" indent="-344488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"/>
              <a:defRPr lang="en-US" sz="1800" kern="1200" dirty="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Wingdings 2" pitchFamily="18" charset="2"/>
              <a:buNone/>
            </a:pPr>
            <a:r>
              <a:rPr lang="en-US" sz="1800" dirty="0">
                <a:solidFill>
                  <a:schemeClr val="tx1"/>
                </a:solidFill>
                <a:effectLst/>
              </a:rPr>
              <a:t>Spatial Resolution	</a:t>
            </a:r>
          </a:p>
          <a:p>
            <a:pPr fontAlgn="auto">
              <a:spcAft>
                <a:spcPts val="0"/>
              </a:spcAft>
            </a:pPr>
            <a:r>
              <a:rPr lang="en-US" sz="1800" dirty="0" smtClean="0">
                <a:solidFill>
                  <a:schemeClr val="tx1"/>
                </a:solidFill>
                <a:effectLst/>
              </a:rPr>
              <a:t>250 </a:t>
            </a:r>
            <a:r>
              <a:rPr lang="en-US" sz="1800" dirty="0">
                <a:solidFill>
                  <a:schemeClr val="tx1"/>
                </a:solidFill>
                <a:effectLst/>
              </a:rPr>
              <a:t>m (bands 1-2) </a:t>
            </a:r>
            <a:endParaRPr lang="en-US" sz="1800" dirty="0" smtClean="0">
              <a:solidFill>
                <a:schemeClr val="tx1"/>
              </a:solidFill>
              <a:effectLst/>
            </a:endParaRPr>
          </a:p>
          <a:p>
            <a:pPr fontAlgn="auto">
              <a:spcAft>
                <a:spcPts val="0"/>
              </a:spcAft>
            </a:pPr>
            <a:r>
              <a:rPr lang="en-US" sz="1800" dirty="0" smtClean="0">
                <a:solidFill>
                  <a:schemeClr val="tx1"/>
                </a:solidFill>
                <a:effectLst/>
              </a:rPr>
              <a:t>500 </a:t>
            </a:r>
            <a:r>
              <a:rPr lang="en-US" sz="1800" dirty="0">
                <a:solidFill>
                  <a:schemeClr val="tx1"/>
                </a:solidFill>
                <a:effectLst/>
              </a:rPr>
              <a:t>m (bands 3-7) </a:t>
            </a:r>
            <a:endParaRPr lang="en-US" sz="1800" dirty="0" smtClean="0">
              <a:solidFill>
                <a:schemeClr val="tx1"/>
              </a:solidFill>
              <a:effectLst/>
            </a:endParaRPr>
          </a:p>
          <a:p>
            <a:pPr fontAlgn="auto">
              <a:spcAft>
                <a:spcPts val="0"/>
              </a:spcAft>
            </a:pPr>
            <a:r>
              <a:rPr lang="en-US" sz="1800" dirty="0" smtClean="0">
                <a:solidFill>
                  <a:schemeClr val="tx1"/>
                </a:solidFill>
                <a:effectLst/>
              </a:rPr>
              <a:t>1000 </a:t>
            </a:r>
            <a:r>
              <a:rPr lang="en-US" sz="1800" dirty="0">
                <a:solidFill>
                  <a:schemeClr val="tx1"/>
                </a:solidFill>
                <a:effectLst/>
              </a:rPr>
              <a:t>m (bands 8-36)</a:t>
            </a:r>
          </a:p>
          <a:p>
            <a:pPr marL="0" indent="0" fontAlgn="auto">
              <a:spcAft>
                <a:spcPts val="0"/>
              </a:spcAft>
              <a:buFont typeface="Wingdings 2" pitchFamily="18" charset="2"/>
              <a:buNone/>
            </a:pPr>
            <a:endParaRPr lang="en-US" dirty="0" smtClean="0">
              <a:solidFill>
                <a:schemeClr val="tx1"/>
              </a:solidFill>
              <a:effectLst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894119" y="3714727"/>
            <a:ext cx="308770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Calibri"/>
              </a:rPr>
              <a:t>Swath	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latin typeface="Calibri"/>
              </a:rPr>
              <a:t>2330 </a:t>
            </a:r>
            <a:r>
              <a:rPr lang="en-US" dirty="0">
                <a:latin typeface="Calibri"/>
              </a:rPr>
              <a:t>km (cross track) by 10 </a:t>
            </a:r>
            <a:r>
              <a:rPr lang="en-US" dirty="0" smtClean="0">
                <a:latin typeface="Calibri"/>
              </a:rPr>
              <a:t>km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latin typeface="Calibri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894119" y="4357201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latin typeface="Calibri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959484" y="4726533"/>
            <a:ext cx="156966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Calibri"/>
              </a:rPr>
              <a:t>Design Life	</a:t>
            </a:r>
            <a:endParaRPr lang="en-US" dirty="0" smtClean="0">
              <a:latin typeface="Calibri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latin typeface="Calibri"/>
              </a:rPr>
              <a:t>6 </a:t>
            </a:r>
            <a:r>
              <a:rPr lang="en-US" dirty="0">
                <a:latin typeface="Calibri"/>
              </a:rPr>
              <a:t>years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1676400"/>
            <a:ext cx="4103899" cy="3657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153287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691304" y="-238158"/>
            <a:ext cx="4907944" cy="151049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3600" dirty="0" err="1" smtClean="0">
                <a:solidFill>
                  <a:schemeClr val="tx1"/>
                </a:solidFill>
                <a:effectLst>
                  <a:outerShdw blurRad="50800" dist="25400" dir="2700000" algn="tl" rotWithShape="0">
                    <a:prstClr val="white">
                      <a:alpha val="40000"/>
                    </a:prstClr>
                  </a:outerShdw>
                </a:effectLst>
              </a:rPr>
              <a:t>TeraScan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50800" dist="25400" dir="2700000" algn="tl" rotWithShape="0">
                    <a:prstClr val="white">
                      <a:alpha val="40000"/>
                    </a:prstClr>
                  </a:outerShdw>
                </a:effectLst>
              </a:rPr>
              <a:t> Masters</a:t>
            </a:r>
            <a:endParaRPr lang="en-US" sz="3600" dirty="0">
              <a:solidFill>
                <a:schemeClr val="tx1"/>
              </a:solidFill>
              <a:effectLst>
                <a:outerShdw blurRad="50800" dist="25400" dir="2700000" algn="tl" rotWithShape="0">
                  <a:prstClr val="white">
                    <a:alpha val="40000"/>
                  </a:prstClr>
                </a:outerShdw>
              </a:effectLst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3124200" y="1017490"/>
            <a:ext cx="3177722" cy="19359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Wingdings 2" pitchFamily="18" charset="2"/>
              <a:buChar char=""/>
              <a:defRPr sz="24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Font typeface="Wingdings 2" pitchFamily="18" charset="2"/>
              <a:buChar char=""/>
              <a:defRPr sz="22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Font typeface="Wingdings 2" pitchFamily="18" charset="2"/>
              <a:buChar char=""/>
              <a:defRPr sz="20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Font typeface="Wingdings 2" pitchFamily="18" charset="2"/>
              <a:buChar char=""/>
              <a:defRPr sz="18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Font typeface="Wingdings 2" pitchFamily="18" charset="2"/>
              <a:buChar char=""/>
              <a:defRPr sz="18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55813" indent="-344488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"/>
              <a:defRPr lang="en-US" sz="1800" kern="1200" dirty="0" smtClean="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2398713" indent="-344488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"/>
              <a:defRPr lang="en-US" sz="1800" kern="1200" dirty="0" smtClean="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43200" indent="-344488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"/>
              <a:defRPr lang="en-US" sz="1800" kern="1200" dirty="0" smtClean="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3087688" indent="-344488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"/>
              <a:defRPr lang="en-US" sz="1800" kern="1200" dirty="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Wingdings 2" pitchFamily="18" charset="2"/>
              <a:buNone/>
            </a:pPr>
            <a:r>
              <a:rPr lang="en-US" dirty="0" smtClean="0">
                <a:solidFill>
                  <a:schemeClr val="tx1"/>
                </a:solidFill>
                <a:effectLst/>
              </a:rPr>
              <a:t>Coverage</a:t>
            </a:r>
          </a:p>
          <a:p>
            <a:pPr fontAlgn="auto">
              <a:spcAft>
                <a:spcPts val="0"/>
              </a:spcAft>
            </a:pPr>
            <a:r>
              <a:rPr lang="en-US" dirty="0" err="1" smtClean="0">
                <a:solidFill>
                  <a:schemeClr val="tx1"/>
                </a:solidFill>
                <a:effectLst/>
                <a:latin typeface="Cordia New" pitchFamily="34" charset="-34"/>
                <a:ea typeface="Verdana" pitchFamily="34" charset="0"/>
                <a:cs typeface="Cordia New" pitchFamily="34" charset="-34"/>
              </a:rPr>
              <a:t>GlobalECSU</a:t>
            </a:r>
            <a:endParaRPr lang="en-US" dirty="0" smtClean="0">
              <a:solidFill>
                <a:schemeClr val="tx1"/>
              </a:solidFill>
              <a:effectLst/>
              <a:latin typeface="Cordia New" pitchFamily="34" charset="-34"/>
              <a:ea typeface="Verdana" pitchFamily="34" charset="0"/>
              <a:cs typeface="Cordia New" pitchFamily="34" charset="-34"/>
            </a:endParaRPr>
          </a:p>
          <a:p>
            <a:pPr fontAlgn="auto">
              <a:spcAft>
                <a:spcPts val="0"/>
              </a:spcAft>
            </a:pPr>
            <a:r>
              <a:rPr lang="en-US" dirty="0" err="1" smtClean="0">
                <a:solidFill>
                  <a:schemeClr val="tx1"/>
                </a:solidFill>
                <a:effectLst/>
                <a:latin typeface="Cordia New" pitchFamily="34" charset="-34"/>
                <a:cs typeface="Cordia New" pitchFamily="34" charset="-34"/>
              </a:rPr>
              <a:t>LocalECSU</a:t>
            </a:r>
            <a:endParaRPr lang="en-US" dirty="0" smtClean="0">
              <a:solidFill>
                <a:schemeClr val="tx1"/>
              </a:solidFill>
              <a:effectLst/>
              <a:latin typeface="Cordia New" pitchFamily="34" charset="-34"/>
              <a:cs typeface="Cordia New" pitchFamily="34" charset="-34"/>
            </a:endParaRPr>
          </a:p>
          <a:p>
            <a:pPr marL="0" indent="0" fontAlgn="auto">
              <a:spcAft>
                <a:spcPts val="0"/>
              </a:spcAft>
              <a:buFont typeface="Wingdings 2" pitchFamily="18" charset="2"/>
              <a:buNone/>
            </a:pP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29543" y="1017490"/>
            <a:ext cx="2642257" cy="18019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Wingdings 2" pitchFamily="18" charset="2"/>
              <a:buChar char=""/>
              <a:defRPr sz="24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Font typeface="Wingdings 2" pitchFamily="18" charset="2"/>
              <a:buChar char=""/>
              <a:defRPr sz="22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Font typeface="Wingdings 2" pitchFamily="18" charset="2"/>
              <a:buChar char=""/>
              <a:defRPr sz="20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Font typeface="Wingdings 2" pitchFamily="18" charset="2"/>
              <a:buChar char=""/>
              <a:defRPr sz="18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Font typeface="Wingdings 2" pitchFamily="18" charset="2"/>
              <a:buChar char=""/>
              <a:defRPr sz="18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55813" indent="-344488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"/>
              <a:defRPr lang="en-US" sz="1800" kern="1200" dirty="0" smtClean="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2398713" indent="-344488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"/>
              <a:defRPr lang="en-US" sz="1800" kern="1200" dirty="0" smtClean="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43200" indent="-344488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"/>
              <a:defRPr lang="en-US" sz="1800" kern="1200" dirty="0" smtClean="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3087688" indent="-344488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"/>
              <a:defRPr lang="en-US" sz="1800" kern="1200" dirty="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Wingdings 2" pitchFamily="18" charset="2"/>
              <a:buNone/>
            </a:pPr>
            <a:r>
              <a:rPr lang="en-US" dirty="0" smtClean="0">
                <a:solidFill>
                  <a:schemeClr val="tx1"/>
                </a:solidFill>
                <a:effectLst/>
              </a:rPr>
              <a:t>Master </a:t>
            </a:r>
            <a:r>
              <a:rPr lang="en-US" dirty="0" smtClean="0">
                <a:solidFill>
                  <a:schemeClr val="tx1"/>
                </a:solidFill>
                <a:effectLst/>
              </a:rPr>
              <a:t>Area</a:t>
            </a:r>
          </a:p>
          <a:p>
            <a:pPr fontAlgn="auto">
              <a:spcAft>
                <a:spcPts val="0"/>
              </a:spcAft>
            </a:pPr>
            <a:r>
              <a:rPr lang="en-US" dirty="0">
                <a:solidFill>
                  <a:schemeClr val="tx1"/>
                </a:solidFill>
                <a:effectLst/>
              </a:rPr>
              <a:t>N 36 W 76</a:t>
            </a:r>
          </a:p>
          <a:p>
            <a:pPr fontAlgn="auto">
              <a:spcAft>
                <a:spcPts val="0"/>
              </a:spcAft>
            </a:pPr>
            <a:endParaRPr lang="en-US" dirty="0" smtClean="0">
              <a:solidFill>
                <a:schemeClr val="tx1"/>
              </a:solidFill>
              <a:effectLst/>
            </a:endParaRPr>
          </a:p>
          <a:p>
            <a:pPr marL="0" indent="0" fontAlgn="auto">
              <a:spcAft>
                <a:spcPts val="0"/>
              </a:spcAft>
              <a:buFont typeface="Wingdings 2" pitchFamily="18" charset="2"/>
              <a:buNone/>
            </a:pP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6248400" y="1017490"/>
            <a:ext cx="3177722" cy="2400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Wingdings 2" pitchFamily="18" charset="2"/>
              <a:buChar char=""/>
              <a:defRPr sz="24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Font typeface="Wingdings 2" pitchFamily="18" charset="2"/>
              <a:buChar char=""/>
              <a:defRPr sz="22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Font typeface="Wingdings 2" pitchFamily="18" charset="2"/>
              <a:buChar char=""/>
              <a:defRPr sz="20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Font typeface="Wingdings 2" pitchFamily="18" charset="2"/>
              <a:buChar char=""/>
              <a:defRPr sz="18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Font typeface="Wingdings 2" pitchFamily="18" charset="2"/>
              <a:buChar char=""/>
              <a:defRPr sz="18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55813" indent="-344488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"/>
              <a:defRPr lang="en-US" sz="1800" kern="1200" dirty="0" smtClean="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2398713" indent="-344488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"/>
              <a:defRPr lang="en-US" sz="1800" kern="1200" dirty="0" smtClean="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43200" indent="-344488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"/>
              <a:defRPr lang="en-US" sz="1800" kern="1200" dirty="0" smtClean="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3087688" indent="-344488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"/>
              <a:defRPr lang="en-US" sz="1800" kern="1200" dirty="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Wingdings 2" pitchFamily="18" charset="2"/>
              <a:buNone/>
            </a:pPr>
            <a:r>
              <a:rPr lang="en-US" dirty="0" smtClean="0">
                <a:solidFill>
                  <a:schemeClr val="tx1"/>
                </a:solidFill>
                <a:effectLst/>
              </a:rPr>
              <a:t>Area of Interest</a:t>
            </a:r>
          </a:p>
          <a:p>
            <a:pPr fontAlgn="auto">
              <a:spcAft>
                <a:spcPts val="0"/>
              </a:spcAft>
            </a:pPr>
            <a:r>
              <a:rPr lang="en-US" dirty="0" smtClean="0">
                <a:solidFill>
                  <a:schemeClr val="tx1"/>
                </a:solidFill>
                <a:effectLst/>
              </a:rPr>
              <a:t>Pasquotank County</a:t>
            </a:r>
          </a:p>
          <a:p>
            <a:pPr fontAlgn="auto">
              <a:spcAft>
                <a:spcPts val="0"/>
              </a:spcAft>
            </a:pPr>
            <a:r>
              <a:rPr lang="en-US" dirty="0" smtClean="0">
                <a:solidFill>
                  <a:schemeClr val="tx1"/>
                </a:solidFill>
                <a:effectLst/>
              </a:rPr>
              <a:t>Gates County </a:t>
            </a:r>
          </a:p>
          <a:p>
            <a:pPr marL="0" indent="0" fontAlgn="auto">
              <a:spcAft>
                <a:spcPts val="0"/>
              </a:spcAft>
              <a:buFont typeface="Wingdings 2" pitchFamily="18" charset="2"/>
              <a:buNone/>
            </a:pPr>
            <a:endParaRPr lang="en-US" dirty="0" smtClean="0">
              <a:solidFill>
                <a:schemeClr val="tx1"/>
              </a:solidFill>
            </a:endParaRPr>
          </a:p>
        </p:txBody>
      </p:sp>
      <p:pic>
        <p:nvPicPr>
          <p:cNvPr id="3" name="Picture 2" descr="2010.0702.lst_weekly.tif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6" t="5544" r="-546" b="-5544"/>
          <a:stretch/>
        </p:blipFill>
        <p:spPr>
          <a:xfrm>
            <a:off x="3393715" y="3643437"/>
            <a:ext cx="2667251" cy="19613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752" t="5495" r="-5593" b="-2716"/>
          <a:stretch/>
        </p:blipFill>
        <p:spPr bwMode="auto">
          <a:xfrm>
            <a:off x="381000" y="3360292"/>
            <a:ext cx="2764880" cy="25276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2010.0702.lst_weekly.tif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8706" t="12242" r="10948" b="53637"/>
          <a:stretch/>
        </p:blipFill>
        <p:spPr>
          <a:xfrm>
            <a:off x="6553200" y="3805060"/>
            <a:ext cx="1981200" cy="16381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154354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itle Master">
  <a:themeElements>
    <a:clrScheme name="Title 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itle 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Slide Master">
  <a:themeElements>
    <a:clrScheme name="Slide 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lide 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lide 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514</TotalTime>
  <Words>333</Words>
  <Application>Microsoft Macintosh PowerPoint</Application>
  <PresentationFormat>Letter Paper (8.5x11 in)</PresentationFormat>
  <Paragraphs>98</Paragraphs>
  <Slides>19</Slides>
  <Notes>16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Title Master</vt:lpstr>
      <vt:lpstr>Slide Master</vt:lpstr>
      <vt:lpstr>Equation</vt:lpstr>
      <vt:lpstr>PowerPoint Presentation</vt:lpstr>
      <vt:lpstr>Team Members</vt:lpstr>
      <vt:lpstr>Abstract</vt:lpstr>
      <vt:lpstr>Overview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</vt:lpstr>
    </vt:vector>
  </TitlesOfParts>
  <Company>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Adam Lohoefener</dc:creator>
  <cp:lastModifiedBy>CERSER</cp:lastModifiedBy>
  <cp:revision>69</cp:revision>
  <cp:lastPrinted>2012-07-13T15:13:41Z</cp:lastPrinted>
  <dcterms:created xsi:type="dcterms:W3CDTF">2011-11-09T21:13:25Z</dcterms:created>
  <dcterms:modified xsi:type="dcterms:W3CDTF">2012-07-13T15:15:18Z</dcterms:modified>
</cp:coreProperties>
</file>