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02825"/>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1" autoAdjust="0"/>
  </p:normalViewPr>
  <p:slideViewPr>
    <p:cSldViewPr>
      <p:cViewPr>
        <p:scale>
          <a:sx n="100" d="100"/>
          <a:sy n="100" d="100"/>
        </p:scale>
        <p:origin x="-88" y="592"/>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99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2653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147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8739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t>7/15/12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5732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2D8F-9744-48DB-AD36-48F0380401B8}" type="datetimeFigureOut">
              <a:rPr lang="en-US" smtClean="0"/>
              <a:t>7/15/12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65595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2D8F-9744-48DB-AD36-48F0380401B8}" type="datetimeFigureOut">
              <a:rPr lang="en-US" smtClean="0"/>
              <a:t>7/15/12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9578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2D8F-9744-48DB-AD36-48F0380401B8}" type="datetimeFigureOut">
              <a:rPr lang="en-US" smtClean="0"/>
              <a:t>7/15/12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2740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t>7/15/12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30392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946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15873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5F42D8F-9744-48DB-AD36-48F0380401B8}" type="datetimeFigureOut">
              <a:rPr lang="en-US" smtClean="0"/>
              <a:t>7/15/12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2A4BEE73-96EC-4170-8183-E27D649616F9}" type="slidenum">
              <a:rPr lang="en-US" smtClean="0"/>
              <a:t>‹#›</a:t>
            </a:fld>
            <a:endParaRPr lang="en-US"/>
          </a:p>
        </p:txBody>
      </p:sp>
      <p:sp>
        <p:nvSpPr>
          <p:cNvPr id="8" name="Rectangle 7"/>
          <p:cNvSpPr/>
          <p:nvPr/>
        </p:nvSpPr>
        <p:spPr>
          <a:xfrm>
            <a:off x="0" y="21476469"/>
            <a:ext cx="43891200" cy="457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21400269"/>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93036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 y="-76200"/>
            <a:ext cx="43891200" cy="1828800"/>
          </a:xfrm>
          <a:prstGeom prst="rect">
            <a:avLst/>
          </a:prstGeom>
        </p:spPr>
      </p:pic>
    </p:spTree>
    <p:extLst>
      <p:ext uri="{BB962C8B-B14F-4D97-AF65-F5344CB8AC3E}">
        <p14:creationId xmlns:p14="http://schemas.microsoft.com/office/powerpoint/2010/main" val="3680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jpg"/><Relationship Id="rId21" Type="http://schemas.openxmlformats.org/officeDocument/2006/relationships/image" Target="../media/image19.jp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jpg"/><Relationship Id="rId14" Type="http://schemas.openxmlformats.org/officeDocument/2006/relationships/image" Target="../media/image12.png"/><Relationship Id="rId15" Type="http://schemas.openxmlformats.org/officeDocument/2006/relationships/image" Target="../media/image13.jpg"/><Relationship Id="rId16" Type="http://schemas.openxmlformats.org/officeDocument/2006/relationships/image" Target="../media/image14.gif"/><Relationship Id="rId17" Type="http://schemas.openxmlformats.org/officeDocument/2006/relationships/image" Target="../media/image15.jp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hyperlink" Target="http://modis.gsfc.nasa.gov/" TargetMode="External"/><Relationship Id="rId3" Type="http://schemas.openxmlformats.org/officeDocument/2006/relationships/hyperlink" Target="http://ladsweb.nascom.nasa.gov/data/" TargetMode="External"/><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1" y="3581400"/>
            <a:ext cx="43891200" cy="4572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02825"/>
                </a:solidFill>
              </a:rPr>
              <a:t>Team Members: Autumn Luke (ECSU), Andrew Brumfield (ECSU)     Mentor: Mr. Eric Baptiste (</a:t>
            </a:r>
            <a:r>
              <a:rPr lang="en-US" sz="2400" dirty="0" err="1" smtClean="0">
                <a:solidFill>
                  <a:srgbClr val="302825"/>
                </a:solidFill>
              </a:rPr>
              <a:t>SeaSpace</a:t>
            </a:r>
            <a:r>
              <a:rPr lang="en-US" sz="2400" dirty="0" smtClean="0">
                <a:solidFill>
                  <a:srgbClr val="302825"/>
                </a:solidFill>
              </a:rPr>
              <a:t> </a:t>
            </a:r>
            <a:r>
              <a:rPr lang="en-US" sz="2400" dirty="0" smtClean="0">
                <a:solidFill>
                  <a:srgbClr val="302825"/>
                </a:solidFill>
              </a:rPr>
              <a:t>Corp</a:t>
            </a:r>
            <a:r>
              <a:rPr lang="en-US" sz="2400" dirty="0" smtClean="0">
                <a:solidFill>
                  <a:srgbClr val="302825"/>
                </a:solidFill>
              </a:rPr>
              <a:t>.), </a:t>
            </a:r>
            <a:r>
              <a:rPr lang="en-US" sz="2400" dirty="0" err="1" smtClean="0">
                <a:solidFill>
                  <a:srgbClr val="302825"/>
                </a:solidFill>
              </a:rPr>
              <a:t>Je’Aime</a:t>
            </a:r>
            <a:r>
              <a:rPr lang="en-US" sz="2400" dirty="0" smtClean="0">
                <a:solidFill>
                  <a:srgbClr val="302825"/>
                </a:solidFill>
              </a:rPr>
              <a:t> </a:t>
            </a:r>
            <a:r>
              <a:rPr lang="en-US" sz="2400" dirty="0" smtClean="0">
                <a:solidFill>
                  <a:srgbClr val="302825"/>
                </a:solidFill>
              </a:rPr>
              <a:t>Powell (ECSU Grid Manager) </a:t>
            </a:r>
          </a:p>
        </p:txBody>
      </p:sp>
      <p:sp>
        <p:nvSpPr>
          <p:cNvPr id="5" name="Rectangle 4"/>
          <p:cNvSpPr/>
          <p:nvPr/>
        </p:nvSpPr>
        <p:spPr>
          <a:xfrm>
            <a:off x="4" y="1790700"/>
            <a:ext cx="43891200" cy="18288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smtClean="0">
                <a:solidFill>
                  <a:srgbClr val="302825"/>
                </a:solidFill>
              </a:rPr>
              <a:t>Analyzing Long-term Summer </a:t>
            </a:r>
            <a:r>
              <a:rPr lang="en-US" sz="6000" dirty="0">
                <a:solidFill>
                  <a:srgbClr val="302825"/>
                </a:solidFill>
              </a:rPr>
              <a:t>D</a:t>
            </a:r>
            <a:r>
              <a:rPr lang="en-US" sz="6000" dirty="0" smtClean="0">
                <a:solidFill>
                  <a:srgbClr val="302825"/>
                </a:solidFill>
              </a:rPr>
              <a:t>rought Effects on Temperature and Vegetation Using Aqua-1 Satellite Data</a:t>
            </a: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5791200"/>
            <a:ext cx="6400800" cy="15604270"/>
          </a:xfrm>
          <a:prstGeom prst="rect">
            <a:avLst/>
          </a:prstGeom>
          <a:noFill/>
        </p:spPr>
        <p:txBody>
          <a:bodyPr wrap="square" rtlCol="0">
            <a:spAutoFit/>
          </a:bodyPr>
          <a:lstStyle/>
          <a:p>
            <a:r>
              <a:rPr lang="en-US" sz="2800" b="1" dirty="0" smtClean="0"/>
              <a:t>ABSTRACT</a:t>
            </a:r>
          </a:p>
          <a:p>
            <a:pPr algn="just"/>
            <a:r>
              <a:rPr lang="en-US" sz="2400" dirty="0" smtClean="0"/>
              <a:t>According </a:t>
            </a:r>
            <a:r>
              <a:rPr lang="en-US" sz="2400" dirty="0"/>
              <a:t>to the State Climate Office of North Carolina, since 2007 the northern coastal plain of North Carolina has been experiencing a long-term summer drought. The primary goal of this research was to analyze the effects of long-term drought on land surface temperature and vegetation using satellite data. The team collected imagery data through the </a:t>
            </a:r>
            <a:r>
              <a:rPr lang="en-US" sz="2400" dirty="0" err="1"/>
              <a:t>SeaSpace</a:t>
            </a:r>
            <a:r>
              <a:rPr lang="en-US" sz="2400" dirty="0"/>
              <a:t> </a:t>
            </a:r>
            <a:r>
              <a:rPr lang="en-US" sz="2400" dirty="0" err="1"/>
              <a:t>TeraScan</a:t>
            </a:r>
            <a:r>
              <a:rPr lang="en-US" sz="2400" dirty="0"/>
              <a:t> system in order to produce land surface temperature and normalized difference vegetation index products. The data products were averaged into monthly and yearly composites so that the team could use </a:t>
            </a:r>
            <a:r>
              <a:rPr lang="en-US" sz="2400" dirty="0" err="1"/>
              <a:t>TeraVision</a:t>
            </a:r>
            <a:r>
              <a:rPr lang="en-US" sz="2400" dirty="0"/>
              <a:t> to depict the differences of values for the products.</a:t>
            </a:r>
          </a:p>
          <a:p>
            <a:pPr algn="just"/>
            <a:endParaRPr lang="en-US" sz="2400" dirty="0" smtClean="0"/>
          </a:p>
          <a:p>
            <a:endParaRPr lang="en-US" sz="2800" dirty="0"/>
          </a:p>
          <a:p>
            <a:r>
              <a:rPr lang="en-US" sz="2800" b="1" dirty="0" smtClean="0"/>
              <a:t>INTRODUCTION</a:t>
            </a:r>
          </a:p>
          <a:p>
            <a:r>
              <a:rPr lang="en-US" sz="2000" dirty="0"/>
              <a:t>After observing the Palmer Drought Severity Index (PDSI) data sets for summer 2002-2011, provided by the State Climate Office of North Carolina Climate Retrieval Observations Network Of Southeast (CRONOS) Database, the team observed that there has been a long-term drought since 2007 in the Northern Coastal Plains of North Carolina [1] . </a:t>
            </a:r>
            <a:r>
              <a:rPr lang="en-US" sz="2000" dirty="0" smtClean="0"/>
              <a:t>The </a:t>
            </a:r>
            <a:r>
              <a:rPr lang="en-US" sz="2000" dirty="0"/>
              <a:t>State Climate Office of North Carolina NC CRONOS defines that long-term drought as being cumulative, and their data representative of weather patterns of the current months in compared with previous months as shown in Figure1. Therefore the PDSI attempts to measure the duration and intensity of the long-term drought-inducing circulation patterns without including man made changes. The Palmer Z Index denotes dry and wet spells on a scale between -6 to 6, respectively as shown in Figure 1. After 2006 all PDSI values were negative, indicative of drought during the entire period.</a:t>
            </a:r>
          </a:p>
          <a:p>
            <a:r>
              <a:rPr lang="en-US" sz="2000" dirty="0" smtClean="0"/>
              <a:t>The </a:t>
            </a:r>
            <a:r>
              <a:rPr lang="en-US" sz="2000" dirty="0"/>
              <a:t>team’s objective is to analyze how long-term drought in summer months’ effects vegetation and land surface temperature in the Pasquotank and Gates county areas. The team chose to focus on the summer months, July through August, so that data results will not be skewed due to fall, winter, or spring seasonal conditions. Vegetation would be in various stages of change dependent on the season..</a:t>
            </a:r>
            <a:br>
              <a:rPr lang="en-US" sz="2000" dirty="0"/>
            </a:br>
            <a:r>
              <a:rPr lang="en-US" sz="2000" dirty="0"/>
              <a:t>The polar orbiting satellite that carries a Moderate Resolution Imaging </a:t>
            </a:r>
            <a:r>
              <a:rPr lang="en-US" sz="2000" dirty="0" err="1"/>
              <a:t>Spectroradiometer</a:t>
            </a:r>
            <a:r>
              <a:rPr lang="en-US" sz="2000" dirty="0"/>
              <a:t> (MODIS) sensor that was chosen to retrieve data from was Aqua-1 [4] </a:t>
            </a:r>
          </a:p>
        </p:txBody>
      </p:sp>
      <p:sp>
        <p:nvSpPr>
          <p:cNvPr id="13" name="TextBox 12"/>
          <p:cNvSpPr txBox="1"/>
          <p:nvPr/>
        </p:nvSpPr>
        <p:spPr>
          <a:xfrm>
            <a:off x="7600950" y="4724400"/>
            <a:ext cx="6400800" cy="5755422"/>
          </a:xfrm>
          <a:prstGeom prst="rect">
            <a:avLst/>
          </a:prstGeom>
          <a:noFill/>
        </p:spPr>
        <p:txBody>
          <a:bodyPr wrap="square" rtlCol="0">
            <a:spAutoFit/>
          </a:bodyPr>
          <a:lstStyle/>
          <a:p>
            <a:r>
              <a:rPr lang="en-US" sz="2800" b="1" dirty="0" smtClean="0"/>
              <a:t>METHOD</a:t>
            </a:r>
          </a:p>
          <a:p>
            <a:r>
              <a:rPr lang="en-US" sz="2000" dirty="0"/>
              <a:t>The question has been raised as to whether or not the long-term drought has an effect on temperature and vegetation. The team collected Aqua-1 passes along with the ancillary data in the period of 2002 to 2011 to determine if there was a change. </a:t>
            </a:r>
            <a:r>
              <a:rPr lang="en-US" sz="2000" dirty="0" smtClean="0"/>
              <a:t>Using </a:t>
            </a:r>
            <a:r>
              <a:rPr lang="en-US" sz="2000" dirty="0"/>
              <a:t>LAADS website the team was able to access to</a:t>
            </a:r>
            <a:r>
              <a:rPr lang="en-US" sz="2000" dirty="0">
                <a:hlinkClick r:id="rId2"/>
              </a:rPr>
              <a:t> </a:t>
            </a:r>
            <a:r>
              <a:rPr lang="en-US" sz="2000" dirty="0" smtClean="0">
                <a:hlinkClick r:id="rId2"/>
              </a:rPr>
              <a:t>MOD</a:t>
            </a:r>
            <a:r>
              <a:rPr lang="en-US" sz="2000" dirty="0" smtClean="0"/>
              <a:t>IS, shown in Figure 2, Level </a:t>
            </a:r>
            <a:r>
              <a:rPr lang="en-US" sz="2000" dirty="0"/>
              <a:t>1 data for LST and NDVI products for July and August of 2010 and 2011. The used two commands in the terminal called “</a:t>
            </a:r>
            <a:r>
              <a:rPr lang="en-US" sz="2000" dirty="0" err="1"/>
              <a:t>Laads_search</a:t>
            </a:r>
            <a:r>
              <a:rPr lang="en-US" sz="2000" dirty="0"/>
              <a:t>” and “</a:t>
            </a:r>
            <a:r>
              <a:rPr lang="en-US" sz="2000" dirty="0" err="1"/>
              <a:t>Laads_fethc.sh</a:t>
            </a:r>
            <a:r>
              <a:rPr lang="en-US" sz="2000" dirty="0"/>
              <a:t>” to retrieve this data. </a:t>
            </a:r>
            <a:r>
              <a:rPr lang="en-US" sz="2000" dirty="0" err="1"/>
              <a:t>Laads_Search</a:t>
            </a:r>
            <a:r>
              <a:rPr lang="en-US" sz="2000" dirty="0"/>
              <a:t> presents a prompt with questions such as, the satellite name, </a:t>
            </a:r>
            <a:r>
              <a:rPr lang="en-US" sz="2000" dirty="0" err="1"/>
              <a:t>lat</a:t>
            </a:r>
            <a:r>
              <a:rPr lang="en-US" sz="2000" dirty="0"/>
              <a:t>/long locations, and the start date. Then it will ask for minimum sun elevation, the team’s data requires sunlight for the channels to gather data in NDVI and LST. To obtain good data passes the team set the lowest elevation at 50/55 and the set the amount of days of data needed (30 Max). </a:t>
            </a:r>
            <a:r>
              <a:rPr lang="en-US" sz="2000" dirty="0" smtClean="0"/>
              <a:t>(shown in Fig 2.)</a:t>
            </a:r>
          </a:p>
          <a:p>
            <a:endParaRPr lang="en-US" sz="2000" b="1" dirty="0" smtClean="0"/>
          </a:p>
        </p:txBody>
      </p:sp>
      <p:sp>
        <p:nvSpPr>
          <p:cNvPr id="15" name="Rectangle 14"/>
          <p:cNvSpPr/>
          <p:nvPr/>
        </p:nvSpPr>
        <p:spPr>
          <a:xfrm>
            <a:off x="-8021" y="1792304"/>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193250" y="4724400"/>
            <a:ext cx="6400800" cy="10064294"/>
          </a:xfrm>
          <a:prstGeom prst="rect">
            <a:avLst/>
          </a:prstGeom>
          <a:noFill/>
        </p:spPr>
        <p:txBody>
          <a:bodyPr wrap="square" rtlCol="0">
            <a:spAutoFit/>
          </a:bodyPr>
          <a:lstStyle/>
          <a:p>
            <a:r>
              <a:rPr lang="en-US" sz="2800" b="1" dirty="0" smtClean="0"/>
              <a:t>Manipulating LST &amp; NDVI</a:t>
            </a:r>
          </a:p>
          <a:p>
            <a:r>
              <a:rPr lang="en-US" sz="2000" dirty="0"/>
              <a:t>Viewing the data in </a:t>
            </a:r>
            <a:r>
              <a:rPr lang="en-US" sz="2000" dirty="0" err="1"/>
              <a:t>terascan</a:t>
            </a:r>
            <a:r>
              <a:rPr lang="en-US" sz="2000" dirty="0"/>
              <a:t> helps to see what's going on. Since there was no previous data shelf in </a:t>
            </a:r>
            <a:r>
              <a:rPr lang="en-US" sz="2000" dirty="0" err="1"/>
              <a:t>terascan</a:t>
            </a:r>
            <a:r>
              <a:rPr lang="en-US" sz="2000" dirty="0"/>
              <a:t> for LST and NDVI, the team must add them to the data shelf to be able to view and take info. Adding to the Data Library first select “Edit Data Library”, next select “Private Shelves” and click “New”. Find the Directory where the saved composite is located and click “Accept”. Name the Shelf “LST Month Year”, click “Accept”. Now move the cursor to “Data Types” then click “New”. Make sure the Data is Visible under “Files” and click “Accept”.</a:t>
            </a:r>
            <a:br>
              <a:rPr lang="en-US" sz="2000" dirty="0"/>
            </a:br>
            <a:r>
              <a:rPr lang="en-US" sz="2000" dirty="0"/>
              <a:t>Continue until all months for each year is in the “Data shelves” and begin to load all months of data in the same frame. </a:t>
            </a:r>
            <a:r>
              <a:rPr lang="en-US" sz="2000" dirty="0" err="1"/>
              <a:t>Terascan</a:t>
            </a:r>
            <a:r>
              <a:rPr lang="en-US" sz="2000" dirty="0"/>
              <a:t> default is to have LST values displayed in Kelvin Units and in Black &amp; White. In order change kelvin units to Fahrenheit go to layers tool and select the layer with LST in the name. Click on edit to change units color scheme. To show the difference in temperature values, the palette blue, green, red, and yellow was used. Still in the layers tool, add land borders and current location. Then to add legends for the color palette, and add text uses the Annotate tool. </a:t>
            </a:r>
            <a:br>
              <a:rPr lang="en-US" sz="2000" dirty="0"/>
            </a:br>
            <a:r>
              <a:rPr lang="en-US" sz="2000" dirty="0"/>
              <a:t/>
            </a:r>
            <a:br>
              <a:rPr lang="en-US" sz="2000" dirty="0"/>
            </a:br>
            <a:r>
              <a:rPr lang="en-US" sz="2000" dirty="0"/>
              <a:t>To find a trend of LST /NDVI patterns in the summer months of July and August The team will take the values at </a:t>
            </a:r>
            <a:r>
              <a:rPr lang="en-US" sz="2000" dirty="0" err="1"/>
              <a:t>lat</a:t>
            </a:r>
            <a:r>
              <a:rPr lang="en-US" sz="2000" dirty="0"/>
              <a:t>/long locations in Pasquotank and Gatesville County. The townships chosen were Providence, Newland, and Salem in Pasquotank, Hall, Gatesville, and Hunters Mill Townships in Gates County. By using the survey tool the team then use the "Go to Cursor" to position the mouse over the townships </a:t>
            </a:r>
            <a:r>
              <a:rPr lang="en-US" sz="2000" dirty="0" err="1"/>
              <a:t>lat</a:t>
            </a:r>
            <a:r>
              <a:rPr lang="en-US" sz="2000" dirty="0"/>
              <a:t>/long location and record the value into Excel to generate a </a:t>
            </a:r>
            <a:r>
              <a:rPr lang="en-US" sz="2000" dirty="0" smtClean="0"/>
              <a:t>graph shown in Figure 3.</a:t>
            </a:r>
            <a:endParaRPr lang="en-US" sz="2000" dirty="0"/>
          </a:p>
        </p:txBody>
      </p:sp>
      <p:sp>
        <p:nvSpPr>
          <p:cNvPr id="17" name="TextBox 16"/>
          <p:cNvSpPr txBox="1"/>
          <p:nvPr/>
        </p:nvSpPr>
        <p:spPr>
          <a:xfrm>
            <a:off x="29489400" y="4724400"/>
            <a:ext cx="6400800" cy="2369880"/>
          </a:xfrm>
          <a:prstGeom prst="rect">
            <a:avLst/>
          </a:prstGeom>
          <a:noFill/>
        </p:spPr>
        <p:txBody>
          <a:bodyPr wrap="square" rtlCol="0">
            <a:spAutoFit/>
          </a:bodyPr>
          <a:lstStyle/>
          <a:p>
            <a:r>
              <a:rPr lang="en-US" sz="2800" b="1" dirty="0" smtClean="0"/>
              <a:t>Analysis</a:t>
            </a:r>
          </a:p>
          <a:p>
            <a:r>
              <a:rPr lang="en-US" sz="2000" dirty="0"/>
              <a:t>The data shows that when the line of regression for LST decreases NDVI increases showing </a:t>
            </a:r>
            <a:r>
              <a:rPr lang="en-US" sz="2000" dirty="0" smtClean="0"/>
              <a:t>an in-constant </a:t>
            </a:r>
            <a:r>
              <a:rPr lang="en-US" sz="2000" dirty="0"/>
              <a:t>inverse relationship between temperature and </a:t>
            </a:r>
            <a:r>
              <a:rPr lang="en-US" sz="2000" dirty="0" smtClean="0"/>
              <a:t>vegetation. </a:t>
            </a:r>
            <a:r>
              <a:rPr lang="en-US" sz="2000" dirty="0"/>
              <a:t>July of 2011 LST </a:t>
            </a:r>
            <a:r>
              <a:rPr lang="en-US" sz="2000" dirty="0" smtClean="0"/>
              <a:t>values </a:t>
            </a:r>
            <a:r>
              <a:rPr lang="en-US" sz="2000" dirty="0"/>
              <a:t>is greater than 2010 </a:t>
            </a:r>
            <a:r>
              <a:rPr lang="en-US" sz="2000" dirty="0" smtClean="0"/>
              <a:t>(shown in Figures 4 thru 5)and </a:t>
            </a:r>
            <a:r>
              <a:rPr lang="en-US" sz="2000" dirty="0"/>
              <a:t>the LST value is greater in August of 2010 in comparison to </a:t>
            </a:r>
            <a:r>
              <a:rPr lang="en-US" sz="2000" dirty="0" smtClean="0"/>
              <a:t>2011 shown in Figure 4. </a:t>
            </a:r>
            <a:endParaRPr lang="en-US" sz="2000" dirty="0"/>
          </a:p>
        </p:txBody>
      </p:sp>
      <p:sp>
        <p:nvSpPr>
          <p:cNvPr id="18" name="TextBox 17"/>
          <p:cNvSpPr txBox="1"/>
          <p:nvPr/>
        </p:nvSpPr>
        <p:spPr>
          <a:xfrm>
            <a:off x="36118800" y="4800600"/>
            <a:ext cx="6400800" cy="3293209"/>
          </a:xfrm>
          <a:prstGeom prst="rect">
            <a:avLst/>
          </a:prstGeom>
          <a:noFill/>
        </p:spPr>
        <p:txBody>
          <a:bodyPr wrap="square" rtlCol="0">
            <a:spAutoFit/>
          </a:bodyPr>
          <a:lstStyle/>
          <a:p>
            <a:r>
              <a:rPr lang="en-US" sz="2800" b="1" dirty="0" smtClean="0"/>
              <a:t>Conclusion</a:t>
            </a:r>
          </a:p>
          <a:p>
            <a:pPr algn="just">
              <a:spcAft>
                <a:spcPts val="1200"/>
              </a:spcAft>
            </a:pPr>
            <a:r>
              <a:rPr lang="en-US" sz="2000" dirty="0"/>
              <a:t>There has been a question raised whether the severe long-term drought since 2007 in the Northern Coastal Plains of North Carolina has an effect on land surface temperature and vegetation. According to the team’s data analysis using linear regression NDVI and LST has 11% </a:t>
            </a:r>
            <a:r>
              <a:rPr lang="en-US" sz="2000" dirty="0" smtClean="0"/>
              <a:t>accuracy(Shown in Figure 6). </a:t>
            </a:r>
            <a:r>
              <a:rPr lang="en-US" sz="2000" dirty="0"/>
              <a:t>Therefore the team concluded that there is no correlation between land surface temperature and vegetation due to long-term drought based on the data that was retrieved. </a:t>
            </a:r>
            <a:endParaRPr lang="en-US" sz="2000" dirty="0" smtClean="0"/>
          </a:p>
        </p:txBody>
      </p:sp>
      <p:sp>
        <p:nvSpPr>
          <p:cNvPr id="19" name="TextBox 18"/>
          <p:cNvSpPr txBox="1"/>
          <p:nvPr/>
        </p:nvSpPr>
        <p:spPr>
          <a:xfrm>
            <a:off x="37185600" y="13716000"/>
            <a:ext cx="6400800" cy="4832092"/>
          </a:xfrm>
          <a:prstGeom prst="rect">
            <a:avLst/>
          </a:prstGeom>
          <a:noFill/>
        </p:spPr>
        <p:txBody>
          <a:bodyPr wrap="square" rtlCol="0">
            <a:spAutoFit/>
          </a:bodyPr>
          <a:lstStyle/>
          <a:p>
            <a:r>
              <a:rPr lang="en-US" sz="2800" b="1" dirty="0" smtClean="0"/>
              <a:t>FUTURE WORK</a:t>
            </a:r>
          </a:p>
          <a:p>
            <a:r>
              <a:rPr lang="en-US" sz="2000" dirty="0"/>
              <a:t>There are other objectives that the team can fulfill in this project to receive better results. A comparison of five years would better illustrate a pattern. Future work will include retrieving Aqua-1 Level 1 for the duration of the years 2007-2009 and combined it with the results from 2010-2011 by conducting a LAADS search as stated  in the methodology. In the original comparison June had to be taken out of the analysis because all the products would not download. Therefore, in addition to including more years the team will also include the month of June. Future works for the project will include installing MODIS on the CERSER </a:t>
            </a:r>
            <a:r>
              <a:rPr lang="en-US" sz="2000" dirty="0" err="1"/>
              <a:t>TeraScan</a:t>
            </a:r>
            <a:r>
              <a:rPr lang="en-US" sz="2000" dirty="0"/>
              <a:t> system in Dixon Hall located on ECSU’s campus. Future work also includes the “</a:t>
            </a:r>
            <a:r>
              <a:rPr lang="en-US" sz="2000" dirty="0" err="1"/>
              <a:t>kmz</a:t>
            </a:r>
            <a:r>
              <a:rPr lang="en-US" sz="2000" dirty="0"/>
              <a:t>” files of LST and NDVI products of 2007-2011 downloaded on Google earth. </a:t>
            </a:r>
          </a:p>
        </p:txBody>
      </p:sp>
      <p:sp>
        <p:nvSpPr>
          <p:cNvPr id="20" name="TextBox 19"/>
          <p:cNvSpPr txBox="1"/>
          <p:nvPr/>
        </p:nvSpPr>
        <p:spPr>
          <a:xfrm>
            <a:off x="31236253" y="19507200"/>
            <a:ext cx="12654947" cy="1877437"/>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rtlCol="0">
            <a:spAutoFit/>
          </a:bodyPr>
          <a:lstStyle/>
          <a:p>
            <a:r>
              <a:rPr lang="en-US" sz="1800" b="1" cap="small" dirty="0"/>
              <a:t>References</a:t>
            </a:r>
          </a:p>
          <a:p>
            <a:r>
              <a:rPr lang="en-US" sz="1400" dirty="0"/>
              <a:t> </a:t>
            </a:r>
          </a:p>
          <a:p>
            <a:pPr lvl="0"/>
            <a:r>
              <a:rPr lang="en-US" sz="1400" dirty="0" smtClean="0"/>
              <a:t>1. State </a:t>
            </a:r>
            <a:r>
              <a:rPr lang="en-US" sz="1400" dirty="0"/>
              <a:t>Climate Of North Carolina, (</a:t>
            </a:r>
            <a:r>
              <a:rPr lang="en-US" sz="1400" dirty="0" err="1"/>
              <a:t>n.d.</a:t>
            </a:r>
            <a:r>
              <a:rPr lang="en-US" sz="1400" dirty="0"/>
              <a:t>). US</a:t>
            </a:r>
            <a:r>
              <a:rPr lang="en-US" sz="1400" i="1" dirty="0"/>
              <a:t> Drought Monitor of North Carolina</a:t>
            </a:r>
            <a:r>
              <a:rPr lang="en-US" sz="1400" dirty="0"/>
              <a:t>. Retrieved from http://</a:t>
            </a:r>
            <a:r>
              <a:rPr lang="en-US" sz="1400" dirty="0" err="1"/>
              <a:t>www.nc-climate.ncsu.edu</a:t>
            </a:r>
            <a:r>
              <a:rPr lang="en-US" sz="1400" dirty="0"/>
              <a:t>/climate/</a:t>
            </a:r>
            <a:r>
              <a:rPr lang="en-US" sz="1400" dirty="0" err="1" smtClean="0"/>
              <a:t>climdiv.php</a:t>
            </a:r>
            <a:endParaRPr lang="en-US" sz="1400" dirty="0"/>
          </a:p>
          <a:p>
            <a:pPr lvl="0"/>
            <a:r>
              <a:rPr lang="en-US" sz="1400" dirty="0" smtClean="0"/>
              <a:t>2. </a:t>
            </a:r>
            <a:r>
              <a:rPr lang="en-US" sz="1400" dirty="0" err="1" smtClean="0"/>
              <a:t>Zeer</a:t>
            </a:r>
            <a:r>
              <a:rPr lang="en-US" sz="1400" dirty="0"/>
              <a:t>, J. (2012, June). Interview by </a:t>
            </a:r>
            <a:r>
              <a:rPr lang="en-US" sz="1400" dirty="0" err="1"/>
              <a:t>CReSIS</a:t>
            </a:r>
            <a:r>
              <a:rPr lang="en-US" sz="1400" dirty="0"/>
              <a:t> ECSU [Personal Interview]. </a:t>
            </a:r>
            <a:r>
              <a:rPr lang="en-US" sz="1400" dirty="0" err="1"/>
              <a:t>Terascan</a:t>
            </a:r>
            <a:r>
              <a:rPr lang="en-US" sz="1400" dirty="0"/>
              <a:t> training. , </a:t>
            </a:r>
            <a:r>
              <a:rPr lang="en-US" sz="1400" dirty="0" err="1"/>
              <a:t>SeaSpace</a:t>
            </a:r>
            <a:r>
              <a:rPr lang="en-US" sz="1400" dirty="0"/>
              <a:t>. , Retrieved from </a:t>
            </a:r>
            <a:r>
              <a:rPr lang="en-US" sz="1400" dirty="0" err="1"/>
              <a:t>www.seaspace.com</a:t>
            </a:r>
            <a:endParaRPr lang="en-US" sz="1400" dirty="0"/>
          </a:p>
          <a:p>
            <a:pPr lvl="0"/>
            <a:r>
              <a:rPr lang="en-US" sz="1400" dirty="0" smtClean="0"/>
              <a:t>3. </a:t>
            </a:r>
            <a:r>
              <a:rPr lang="en-US" sz="1400" dirty="0" err="1" smtClean="0"/>
              <a:t>Wiscombe</a:t>
            </a:r>
            <a:r>
              <a:rPr lang="en-US" sz="1400" dirty="0"/>
              <a:t>, W., &amp; </a:t>
            </a:r>
            <a:r>
              <a:rPr lang="en-US" sz="1400" dirty="0" err="1"/>
              <a:t>Przyborski</a:t>
            </a:r>
            <a:r>
              <a:rPr lang="en-US" sz="1400" dirty="0"/>
              <a:t>, P. (</a:t>
            </a:r>
            <a:r>
              <a:rPr lang="en-US" sz="1400" dirty="0" err="1"/>
              <a:t>n.d.</a:t>
            </a:r>
            <a:r>
              <a:rPr lang="en-US" sz="1400" dirty="0"/>
              <a:t>). </a:t>
            </a:r>
            <a:r>
              <a:rPr lang="en-US" sz="1400" i="1" dirty="0"/>
              <a:t>Measuring Vegetation (NDVI &amp; EVI) </a:t>
            </a:r>
            <a:r>
              <a:rPr lang="en-US" sz="1400" dirty="0"/>
              <a:t>Retrieved from http://</a:t>
            </a:r>
            <a:r>
              <a:rPr lang="en-US" sz="1400" dirty="0" err="1"/>
              <a:t>earthobservatory.nasa.gov</a:t>
            </a:r>
            <a:endParaRPr lang="en-US" sz="1400" dirty="0"/>
          </a:p>
          <a:p>
            <a:pPr lvl="0"/>
            <a:r>
              <a:rPr lang="en-US" sz="1400" dirty="0" smtClean="0"/>
              <a:t>4. </a:t>
            </a:r>
            <a:r>
              <a:rPr lang="en-US" sz="1400" dirty="0" err="1" smtClean="0"/>
              <a:t>Dubey</a:t>
            </a:r>
            <a:r>
              <a:rPr lang="en-US" sz="1400" dirty="0"/>
              <a:t>, K. (2012, June). Interview by </a:t>
            </a:r>
            <a:r>
              <a:rPr lang="en-US" sz="1400" dirty="0" err="1"/>
              <a:t>CReSIS</a:t>
            </a:r>
            <a:r>
              <a:rPr lang="en-US" sz="1400" dirty="0"/>
              <a:t> ECSU [Personal Interview]. </a:t>
            </a:r>
            <a:r>
              <a:rPr lang="en-US" sz="1400" dirty="0" err="1"/>
              <a:t>Terascan</a:t>
            </a:r>
            <a:r>
              <a:rPr lang="en-US" sz="1400" dirty="0"/>
              <a:t> training. , </a:t>
            </a:r>
            <a:r>
              <a:rPr lang="en-US" sz="1400" dirty="0" err="1"/>
              <a:t>SeaSpace</a:t>
            </a:r>
            <a:r>
              <a:rPr lang="en-US" sz="1400" dirty="0"/>
              <a:t>. , Retrieved from </a:t>
            </a:r>
            <a:r>
              <a:rPr lang="en-US" sz="1400" dirty="0" err="1"/>
              <a:t>www.seaspace.com</a:t>
            </a:r>
            <a:endParaRPr lang="en-US" sz="1400" dirty="0"/>
          </a:p>
          <a:p>
            <a:pPr lvl="0"/>
            <a:r>
              <a:rPr lang="en-US" sz="1400" dirty="0" smtClean="0"/>
              <a:t>5. Level </a:t>
            </a:r>
            <a:r>
              <a:rPr lang="en-US" sz="1400" dirty="0"/>
              <a:t>1 and Atmosphere Archive and Distribution System, (</a:t>
            </a:r>
            <a:r>
              <a:rPr lang="en-US" sz="1400" dirty="0" err="1"/>
              <a:t>n.d.</a:t>
            </a:r>
            <a:r>
              <a:rPr lang="en-US" sz="1400" dirty="0"/>
              <a:t>). Data Search. Retrieved from </a:t>
            </a:r>
            <a:r>
              <a:rPr lang="en-US" sz="1400" u="sng" dirty="0">
                <a:hlinkClick r:id="rId3"/>
              </a:rPr>
              <a:t>http://ladsweb.nascom.nasa.gov/data/</a:t>
            </a:r>
            <a:endParaRPr lang="en-US" sz="1400" dirty="0"/>
          </a:p>
          <a:p>
            <a:pPr lvl="0"/>
            <a:r>
              <a:rPr lang="en-US" sz="1400" dirty="0" smtClean="0"/>
              <a:t>6. MODIS </a:t>
            </a:r>
            <a:r>
              <a:rPr lang="en-US" sz="1400" dirty="0"/>
              <a:t>Land Surface </a:t>
            </a:r>
            <a:r>
              <a:rPr lang="en-US" sz="1400" dirty="0" err="1"/>
              <a:t>Temperatur</a:t>
            </a:r>
            <a:r>
              <a:rPr lang="en-US" sz="1400" dirty="0"/>
              <a:t> an Emissivity Algorithms and Products By </a:t>
            </a:r>
            <a:r>
              <a:rPr lang="en-US" sz="1400" dirty="0" err="1"/>
              <a:t>Zhengming</a:t>
            </a:r>
            <a:r>
              <a:rPr lang="en-US" sz="1400" dirty="0"/>
              <a:t> Wan University of California, Santa Barbara</a:t>
            </a:r>
          </a:p>
        </p:txBody>
      </p:sp>
      <p:sp>
        <p:nvSpPr>
          <p:cNvPr id="21" name="TextBox 20"/>
          <p:cNvSpPr txBox="1"/>
          <p:nvPr/>
        </p:nvSpPr>
        <p:spPr>
          <a:xfrm>
            <a:off x="37490400" y="18592800"/>
            <a:ext cx="6400800" cy="1446550"/>
          </a:xfrm>
          <a:prstGeom prst="rect">
            <a:avLst/>
          </a:prstGeom>
          <a:noFill/>
        </p:spPr>
        <p:txBody>
          <a:bodyPr wrap="square" rtlCol="0">
            <a:spAutoFit/>
          </a:bodyPr>
          <a:lstStyle/>
          <a:p>
            <a:r>
              <a:rPr lang="en-US" sz="2800" b="1" dirty="0" smtClean="0"/>
              <a:t>ACKNOWLEDGEMENTS</a:t>
            </a:r>
          </a:p>
          <a:p>
            <a:pPr algn="just">
              <a:spcAft>
                <a:spcPts val="1200"/>
              </a:spcAft>
            </a:pPr>
            <a:r>
              <a:rPr lang="en-US" sz="2000" dirty="0" smtClean="0"/>
              <a:t>We, the </a:t>
            </a:r>
            <a:r>
              <a:rPr lang="en-US" sz="2000" dirty="0" err="1" smtClean="0"/>
              <a:t>Seaspace</a:t>
            </a:r>
            <a:r>
              <a:rPr lang="en-US" sz="2000" dirty="0" smtClean="0"/>
              <a:t> Team would like to give a special thanks to Dr. Hayden, Mr. </a:t>
            </a:r>
            <a:r>
              <a:rPr lang="en-US" sz="2000" dirty="0" err="1" smtClean="0"/>
              <a:t>Je’Aime</a:t>
            </a:r>
            <a:r>
              <a:rPr lang="en-US" sz="2000" dirty="0" smtClean="0"/>
              <a:t> Powell our mentor, and The Staff at </a:t>
            </a:r>
            <a:r>
              <a:rPr lang="en-US" sz="2000" dirty="0" err="1" smtClean="0"/>
              <a:t>SeaSpace</a:t>
            </a:r>
            <a:r>
              <a:rPr lang="en-US" sz="2000" dirty="0" smtClean="0"/>
              <a:t> Corporation. Thank you.</a:t>
            </a:r>
          </a:p>
        </p:txBody>
      </p:sp>
      <p:sp>
        <p:nvSpPr>
          <p:cNvPr id="22" name="Shape 160"/>
          <p:cNvSpPr/>
          <p:nvPr/>
        </p:nvSpPr>
        <p:spPr>
          <a:xfrm>
            <a:off x="22631400" y="14859000"/>
            <a:ext cx="8229600" cy="5758177"/>
          </a:xfrm>
          <a:prstGeom prst="rect">
            <a:avLst/>
          </a:prstGeom>
          <a:blipFill>
            <a:blip r:embed="rId4"/>
            <a:stretch>
              <a:fillRect/>
            </a:stretch>
          </a:blipFill>
          <a:ln>
            <a:noFill/>
          </a:ln>
        </p:spPr>
      </p:sp>
      <p:pic>
        <p:nvPicPr>
          <p:cNvPr id="2" name="Picture 1" descr="ladd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4600" y="4800600"/>
            <a:ext cx="8244389" cy="4572000"/>
          </a:xfrm>
          <a:prstGeom prst="rect">
            <a:avLst/>
          </a:prstGeom>
        </p:spPr>
      </p:pic>
      <p:sp>
        <p:nvSpPr>
          <p:cNvPr id="3" name="TextBox 2"/>
          <p:cNvSpPr txBox="1"/>
          <p:nvPr/>
        </p:nvSpPr>
        <p:spPr>
          <a:xfrm>
            <a:off x="7010400" y="14859000"/>
            <a:ext cx="5943600" cy="1015663"/>
          </a:xfrm>
          <a:prstGeom prst="rect">
            <a:avLst/>
          </a:prstGeom>
          <a:noFill/>
        </p:spPr>
        <p:txBody>
          <a:bodyPr wrap="square" rtlCol="0">
            <a:spAutoFit/>
          </a:bodyPr>
          <a:lstStyle/>
          <a:p>
            <a:r>
              <a:rPr lang="en-US" sz="2000" dirty="0"/>
              <a:t>Figure 1: The Palmer Drought Severity Index attempts to measure the duration and intensity of the long-term drought-inducing circulation patterns. </a:t>
            </a:r>
          </a:p>
        </p:txBody>
      </p:sp>
      <p:pic>
        <p:nvPicPr>
          <p:cNvPr id="23" name="Picture 22" descr="graph5056"/>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0287000"/>
            <a:ext cx="6324600" cy="4419600"/>
          </a:xfrm>
          <a:prstGeom prst="rect">
            <a:avLst/>
          </a:prstGeom>
          <a:noFill/>
          <a:ln>
            <a:noFill/>
          </a:ln>
        </p:spPr>
      </p:pic>
      <p:sp>
        <p:nvSpPr>
          <p:cNvPr id="4" name="TextBox 3"/>
          <p:cNvSpPr txBox="1"/>
          <p:nvPr/>
        </p:nvSpPr>
        <p:spPr>
          <a:xfrm>
            <a:off x="15087600" y="9601200"/>
            <a:ext cx="6629400" cy="707886"/>
          </a:xfrm>
          <a:prstGeom prst="rect">
            <a:avLst/>
          </a:prstGeom>
          <a:noFill/>
        </p:spPr>
        <p:txBody>
          <a:bodyPr wrap="square" rtlCol="0">
            <a:spAutoFit/>
          </a:bodyPr>
          <a:lstStyle/>
          <a:p>
            <a:r>
              <a:rPr lang="en-US" sz="2000" dirty="0" smtClean="0"/>
              <a:t>Figure 2: </a:t>
            </a:r>
            <a:r>
              <a:rPr lang="en-US" sz="2000" dirty="0" err="1" smtClean="0"/>
              <a:t>Terascan</a:t>
            </a:r>
            <a:r>
              <a:rPr lang="en-US" sz="2000" dirty="0" smtClean="0"/>
              <a:t> commands for accessing LAADS website Database</a:t>
            </a:r>
            <a:endParaRPr lang="en-US" sz="2000" dirty="0"/>
          </a:p>
        </p:txBody>
      </p:sp>
      <p:pic>
        <p:nvPicPr>
          <p:cNvPr id="24" name="Picture 23"/>
          <p:cNvPicPr>
            <a:picLocks/>
          </p:cNvPicPr>
          <p:nvPr/>
        </p:nvPicPr>
        <p:blipFill>
          <a:blip r:embed="rId7"/>
          <a:stretch>
            <a:fillRect/>
          </a:stretch>
        </p:blipFill>
        <p:spPr>
          <a:xfrm>
            <a:off x="8485" y="4038600"/>
            <a:ext cx="1371600" cy="1783080"/>
          </a:xfrm>
          <a:prstGeom prst="rect">
            <a:avLst/>
          </a:prstGeom>
        </p:spPr>
      </p:pic>
      <p:pic>
        <p:nvPicPr>
          <p:cNvPr id="25" name="Picture 24" descr="reu_0002_Brumfield .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4038600"/>
            <a:ext cx="1371600" cy="1777244"/>
          </a:xfrm>
          <a:prstGeom prst="rect">
            <a:avLst/>
          </a:prstGeom>
        </p:spPr>
      </p:pic>
      <p:pic>
        <p:nvPicPr>
          <p:cNvPr id="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000" y="19050000"/>
            <a:ext cx="4750904" cy="21854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783800" y="20650200"/>
            <a:ext cx="3962400" cy="707886"/>
          </a:xfrm>
          <a:prstGeom prst="rect">
            <a:avLst/>
          </a:prstGeom>
          <a:noFill/>
        </p:spPr>
        <p:txBody>
          <a:bodyPr wrap="square" rtlCol="0">
            <a:spAutoFit/>
          </a:bodyPr>
          <a:lstStyle/>
          <a:p>
            <a:r>
              <a:rPr lang="en-US" sz="2000" dirty="0" smtClean="0"/>
              <a:t>Figure 3: LST shown from </a:t>
            </a:r>
            <a:r>
              <a:rPr lang="en-US" sz="2000" dirty="0" err="1" smtClean="0"/>
              <a:t>Teraview</a:t>
            </a:r>
            <a:r>
              <a:rPr lang="en-US" sz="2000" dirty="0" smtClean="0"/>
              <a:t> application in the </a:t>
            </a:r>
            <a:r>
              <a:rPr lang="en-US" sz="2000" dirty="0" err="1"/>
              <a:t>T</a:t>
            </a:r>
            <a:r>
              <a:rPr lang="en-US" sz="2000" dirty="0" err="1" smtClean="0"/>
              <a:t>eraScan</a:t>
            </a:r>
            <a:r>
              <a:rPr lang="en-US" sz="2000" dirty="0" smtClean="0"/>
              <a:t> system</a:t>
            </a:r>
            <a:endParaRPr lang="en-US" sz="2000" dirty="0"/>
          </a:p>
        </p:txBody>
      </p:sp>
      <p:pic>
        <p:nvPicPr>
          <p:cNvPr id="29" name="Picture 28" descr="2010 July NDVI &amp; LS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84600" y="7543800"/>
            <a:ext cx="6510986" cy="4953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9489400" y="12877800"/>
            <a:ext cx="3429000" cy="707886"/>
          </a:xfrm>
          <a:prstGeom prst="rect">
            <a:avLst/>
          </a:prstGeom>
          <a:noFill/>
        </p:spPr>
        <p:txBody>
          <a:bodyPr wrap="square" rtlCol="0">
            <a:spAutoFit/>
          </a:bodyPr>
          <a:lstStyle/>
          <a:p>
            <a:r>
              <a:rPr lang="en-US" sz="2000" dirty="0" smtClean="0"/>
              <a:t>Figure 4-5: Excel Graph of 2010 &amp; 2011 July NDVI &amp; LST</a:t>
            </a:r>
            <a:endParaRPr lang="en-US" sz="2000" dirty="0"/>
          </a:p>
        </p:txBody>
      </p:sp>
      <p:pic>
        <p:nvPicPr>
          <p:cNvPr id="31" name="Picture 30"/>
          <p:cNvPicPr>
            <a:picLocks noChangeAspect="1"/>
          </p:cNvPicPr>
          <p:nvPr/>
        </p:nvPicPr>
        <p:blipFill rotWithShape="1">
          <a:blip r:embed="rId11"/>
          <a:srcRect b="11223"/>
          <a:stretch/>
        </p:blipFill>
        <p:spPr>
          <a:xfrm>
            <a:off x="31089600" y="13639800"/>
            <a:ext cx="6019800" cy="5715000"/>
          </a:xfrm>
          <a:prstGeom prst="rect">
            <a:avLst/>
          </a:prstGeom>
          <a:ln>
            <a:noFill/>
          </a:ln>
          <a:effectLst>
            <a:outerShdw blurRad="292100" dist="139700" dir="2700000" algn="tl" rotWithShape="0">
              <a:srgbClr val="333333">
                <a:alpha val="65000"/>
              </a:srgbClr>
            </a:outerShdw>
          </a:effectLst>
        </p:spPr>
      </p:pic>
      <p:pic>
        <p:nvPicPr>
          <p:cNvPr id="3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18800" y="8305800"/>
            <a:ext cx="6781800" cy="5111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129200" y="10210800"/>
            <a:ext cx="762000" cy="707886"/>
          </a:xfrm>
          <a:prstGeom prst="rect">
            <a:avLst/>
          </a:prstGeom>
          <a:noFill/>
        </p:spPr>
        <p:txBody>
          <a:bodyPr wrap="square" rtlCol="0">
            <a:spAutoFit/>
          </a:bodyPr>
          <a:lstStyle/>
          <a:p>
            <a:r>
              <a:rPr lang="en-US" sz="2000" dirty="0" smtClean="0"/>
              <a:t>Fig. 6</a:t>
            </a:r>
          </a:p>
          <a:p>
            <a:endParaRPr lang="en-US" sz="2000" dirty="0"/>
          </a:p>
        </p:txBody>
      </p:sp>
      <p:pic>
        <p:nvPicPr>
          <p:cNvPr id="11" name="Picture 10" descr="ecsu.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1800" y="18059400"/>
            <a:ext cx="5316913" cy="2126765"/>
          </a:xfrm>
          <a:prstGeom prst="rect">
            <a:avLst/>
          </a:prstGeom>
        </p:spPr>
      </p:pic>
      <p:pic>
        <p:nvPicPr>
          <p:cNvPr id="34" name="Picture 33" descr="links-nia.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918400" y="3505200"/>
            <a:ext cx="2257425" cy="838200"/>
          </a:xfrm>
          <a:prstGeom prst="rect">
            <a:avLst/>
          </a:prstGeom>
        </p:spPr>
      </p:pic>
      <p:pic>
        <p:nvPicPr>
          <p:cNvPr id="35" name="Picture 34" descr="cerser.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280600" y="2895600"/>
            <a:ext cx="1905000" cy="1905000"/>
          </a:xfrm>
          <a:prstGeom prst="rect">
            <a:avLst/>
          </a:prstGeom>
        </p:spPr>
      </p:pic>
      <p:pic>
        <p:nvPicPr>
          <p:cNvPr id="37" name="Picture 36" descr="onr_200wide_transparent_bla.gi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414200" y="2743200"/>
            <a:ext cx="2540000" cy="1117600"/>
          </a:xfrm>
          <a:prstGeom prst="rect">
            <a:avLst/>
          </a:prstGeom>
        </p:spPr>
      </p:pic>
      <p:pic>
        <p:nvPicPr>
          <p:cNvPr id="38" name="Picture 37" descr="NSF.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081200" y="2895600"/>
            <a:ext cx="1905000" cy="1905000"/>
          </a:xfrm>
          <a:prstGeom prst="rect">
            <a:avLst/>
          </a:prstGeom>
        </p:spPr>
      </p:pic>
      <p:pic>
        <p:nvPicPr>
          <p:cNvPr id="39" name="Picture 38"/>
          <p:cNvPicPr>
            <a:picLocks noChangeAspect="1"/>
          </p:cNvPicPr>
          <p:nvPr/>
        </p:nvPicPr>
        <p:blipFill>
          <a:blip r:embed="rId18"/>
          <a:stretch>
            <a:fillRect/>
          </a:stretch>
        </p:blipFill>
        <p:spPr>
          <a:xfrm>
            <a:off x="15697200" y="10439400"/>
            <a:ext cx="6248400" cy="4132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Picture 39"/>
          <p:cNvPicPr>
            <a:picLocks noChangeAspect="1"/>
          </p:cNvPicPr>
          <p:nvPr/>
        </p:nvPicPr>
        <p:blipFill>
          <a:blip r:embed="rId19"/>
          <a:stretch>
            <a:fillRect/>
          </a:stretch>
        </p:blipFill>
        <p:spPr>
          <a:xfrm>
            <a:off x="12954000" y="14554200"/>
            <a:ext cx="5334000" cy="4343400"/>
          </a:xfrm>
          <a:prstGeom prst="rect">
            <a:avLst/>
          </a:prstGeom>
          <a:ln>
            <a:noFill/>
          </a:ln>
          <a:effectLst>
            <a:outerShdw blurRad="292100" dist="139700" dir="2700000" algn="tl" rotWithShape="0">
              <a:srgbClr val="333333">
                <a:alpha val="65000"/>
              </a:srgbClr>
            </a:outerShdw>
          </a:effectLst>
        </p:spPr>
      </p:pic>
      <p:sp>
        <p:nvSpPr>
          <p:cNvPr id="41" name="Content Placeholder 2"/>
          <p:cNvSpPr txBox="1">
            <a:spLocks/>
          </p:cNvSpPr>
          <p:nvPr/>
        </p:nvSpPr>
        <p:spPr>
          <a:xfrm>
            <a:off x="18288000" y="14706600"/>
            <a:ext cx="4250260" cy="43434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0" indent="0" fontAlgn="auto">
              <a:spcAft>
                <a:spcPts val="0"/>
              </a:spcAft>
              <a:buFont typeface="Wingdings 2" pitchFamily="18" charset="2"/>
              <a:buNone/>
            </a:pPr>
            <a:r>
              <a:rPr lang="en-US" sz="1800" dirty="0">
                <a:solidFill>
                  <a:schemeClr val="tx1"/>
                </a:solidFill>
                <a:effectLst/>
              </a:rPr>
              <a:t>Spatial Resolution	</a:t>
            </a:r>
          </a:p>
          <a:p>
            <a:pPr fontAlgn="auto">
              <a:spcAft>
                <a:spcPts val="0"/>
              </a:spcAft>
            </a:pPr>
            <a:r>
              <a:rPr lang="en-US" sz="1800" dirty="0" smtClean="0">
                <a:solidFill>
                  <a:schemeClr val="tx1"/>
                </a:solidFill>
                <a:effectLst/>
              </a:rPr>
              <a:t>250 </a:t>
            </a:r>
            <a:r>
              <a:rPr lang="en-US" sz="1800" dirty="0">
                <a:solidFill>
                  <a:schemeClr val="tx1"/>
                </a:solidFill>
                <a:effectLst/>
              </a:rPr>
              <a:t>m (bands 1-2) </a:t>
            </a:r>
            <a:endParaRPr lang="en-US" sz="1800" dirty="0" smtClean="0">
              <a:solidFill>
                <a:schemeClr val="tx1"/>
              </a:solidFill>
              <a:effectLst/>
            </a:endParaRPr>
          </a:p>
          <a:p>
            <a:pPr fontAlgn="auto">
              <a:spcAft>
                <a:spcPts val="0"/>
              </a:spcAft>
            </a:pPr>
            <a:r>
              <a:rPr lang="en-US" sz="1800" dirty="0" smtClean="0">
                <a:solidFill>
                  <a:schemeClr val="tx1"/>
                </a:solidFill>
                <a:effectLst/>
              </a:rPr>
              <a:t>500 </a:t>
            </a:r>
            <a:r>
              <a:rPr lang="en-US" sz="1800" dirty="0">
                <a:solidFill>
                  <a:schemeClr val="tx1"/>
                </a:solidFill>
                <a:effectLst/>
              </a:rPr>
              <a:t>m (bands 3-7) </a:t>
            </a:r>
            <a:endParaRPr lang="en-US" sz="1800" dirty="0" smtClean="0">
              <a:solidFill>
                <a:schemeClr val="tx1"/>
              </a:solidFill>
              <a:effectLst/>
            </a:endParaRPr>
          </a:p>
          <a:p>
            <a:pPr fontAlgn="auto">
              <a:spcAft>
                <a:spcPts val="0"/>
              </a:spcAft>
            </a:pPr>
            <a:r>
              <a:rPr lang="en-US" sz="1800" dirty="0" smtClean="0">
                <a:solidFill>
                  <a:schemeClr val="tx1"/>
                </a:solidFill>
                <a:effectLst/>
              </a:rPr>
              <a:t>1000 </a:t>
            </a:r>
            <a:r>
              <a:rPr lang="en-US" sz="1800" dirty="0">
                <a:solidFill>
                  <a:schemeClr val="tx1"/>
                </a:solidFill>
                <a:effectLst/>
              </a:rPr>
              <a:t>m (bands 8-36)</a:t>
            </a:r>
          </a:p>
          <a:p>
            <a:pPr marL="0" indent="0" fontAlgn="auto">
              <a:spcAft>
                <a:spcPts val="0"/>
              </a:spcAft>
              <a:buFont typeface="Wingdings 2" pitchFamily="18" charset="2"/>
              <a:buNone/>
            </a:pPr>
            <a:endParaRPr lang="en-US" dirty="0" smtClean="0">
              <a:solidFill>
                <a:schemeClr val="tx1"/>
              </a:solidFill>
              <a:effectLst/>
            </a:endParaRPr>
          </a:p>
        </p:txBody>
      </p:sp>
      <p:pic>
        <p:nvPicPr>
          <p:cNvPr id="14" name="Picture 13" descr="Powell.jpg"/>
          <p:cNvPicPr>
            <a:picLocks/>
          </p:cNvPicPr>
          <p:nvPr/>
        </p:nvPicPr>
        <p:blipFill>
          <a:blip r:embed="rId20">
            <a:extLst>
              <a:ext uri="{28A0092B-C50C-407E-A947-70E740481C1C}">
                <a14:useLocalDpi xmlns:a14="http://schemas.microsoft.com/office/drawing/2010/main" val="0"/>
              </a:ext>
            </a:extLst>
          </a:blip>
          <a:stretch>
            <a:fillRect/>
          </a:stretch>
        </p:blipFill>
        <p:spPr>
          <a:xfrm>
            <a:off x="4495800" y="4038600"/>
            <a:ext cx="1371600" cy="1783080"/>
          </a:xfrm>
          <a:prstGeom prst="rect">
            <a:avLst/>
          </a:prstGeom>
        </p:spPr>
      </p:pic>
      <p:pic>
        <p:nvPicPr>
          <p:cNvPr id="30" name="Picture 29" descr="Babtice.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90089" y="4038600"/>
            <a:ext cx="1355141" cy="1783080"/>
          </a:xfrm>
          <a:prstGeom prst="rect">
            <a:avLst/>
          </a:prstGeom>
        </p:spPr>
      </p:pic>
    </p:spTree>
    <p:extLst>
      <p:ext uri="{BB962C8B-B14F-4D97-AF65-F5344CB8AC3E}">
        <p14:creationId xmlns:p14="http://schemas.microsoft.com/office/powerpoint/2010/main" val="346341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1135</Words>
  <Application>Microsoft Macintosh PowerPoint</Application>
  <PresentationFormat>Custom</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CERSER</cp:lastModifiedBy>
  <cp:revision>50</cp:revision>
  <cp:lastPrinted>2012-07-15T20:25:03Z</cp:lastPrinted>
  <dcterms:created xsi:type="dcterms:W3CDTF">2012-05-02T16:05:26Z</dcterms:created>
  <dcterms:modified xsi:type="dcterms:W3CDTF">2012-07-15T20:41:02Z</dcterms:modified>
</cp:coreProperties>
</file>