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tif" ContentType="image/tif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48" r:id="rId2"/>
  </p:sldMasterIdLst>
  <p:notesMasterIdLst>
    <p:notesMasterId r:id="rId22"/>
  </p:notesMasterIdLst>
  <p:handoutMasterIdLst>
    <p:handoutMasterId r:id="rId23"/>
  </p:handoutMasterIdLst>
  <p:sldIdLst>
    <p:sldId id="256" r:id="rId3"/>
    <p:sldId id="265" r:id="rId4"/>
    <p:sldId id="258" r:id="rId5"/>
    <p:sldId id="266" r:id="rId6"/>
    <p:sldId id="268" r:id="rId7"/>
    <p:sldId id="276" r:id="rId8"/>
    <p:sldId id="269" r:id="rId9"/>
    <p:sldId id="272" r:id="rId10"/>
    <p:sldId id="270" r:id="rId11"/>
    <p:sldId id="271" r:id="rId12"/>
    <p:sldId id="273" r:id="rId13"/>
    <p:sldId id="274" r:id="rId14"/>
    <p:sldId id="262" r:id="rId15"/>
    <p:sldId id="261" r:id="rId16"/>
    <p:sldId id="277" r:id="rId17"/>
    <p:sldId id="275" r:id="rId18"/>
    <p:sldId id="260" r:id="rId19"/>
    <p:sldId id="259" r:id="rId20"/>
    <p:sldId id="257" r:id="rId21"/>
  </p:sldIdLst>
  <p:sldSz cx="9144000" cy="6858000" type="letter"/>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510D"/>
    <a:srgbClr val="BFBFBF"/>
    <a:srgbClr val="00487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3496" y="-140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5" d="100"/>
          <a:sy n="55" d="100"/>
        </p:scale>
        <p:origin x="-1818" y="-90"/>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Frog%20Monkey\Downloads\band1_linear_regression.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Linear Regression of Landsat</a:t>
            </a:r>
            <a:r>
              <a:rPr lang="en-US" sz="2000" baseline="0" dirty="0"/>
              <a:t> </a:t>
            </a:r>
            <a:r>
              <a:rPr lang="en-US" sz="2000" dirty="0" smtClean="0"/>
              <a:t>B1</a:t>
            </a:r>
            <a:r>
              <a:rPr lang="en-US" sz="2000" baseline="0" dirty="0" smtClean="0"/>
              <a:t> Values</a:t>
            </a:r>
            <a:endParaRPr lang="en-US" sz="2000" dirty="0"/>
          </a:p>
        </c:rich>
      </c:tx>
      <c:layout>
        <c:manualLayout>
          <c:xMode val="edge"/>
          <c:yMode val="edge"/>
          <c:x val="0.204779819189268"/>
          <c:y val="0.0178476935385011"/>
        </c:manualLayout>
      </c:layout>
      <c:overlay val="0"/>
    </c:title>
    <c:autoTitleDeleted val="0"/>
    <c:plotArea>
      <c:layout>
        <c:manualLayout>
          <c:layoutTarget val="inner"/>
          <c:xMode val="edge"/>
          <c:yMode val="edge"/>
          <c:x val="0.129994288908331"/>
          <c:y val="0.165179009820443"/>
          <c:w val="0.758685962865753"/>
          <c:h val="0.480747723836158"/>
        </c:manualLayout>
      </c:layout>
      <c:scatterChart>
        <c:scatterStyle val="lineMarker"/>
        <c:varyColors val="0"/>
        <c:ser>
          <c:idx val="0"/>
          <c:order val="0"/>
          <c:tx>
            <c:strRef>
              <c:f>Sheet1!$B$1</c:f>
              <c:strCache>
                <c:ptCount val="1"/>
                <c:pt idx="0">
                  <c:v>B1 Landsat</c:v>
                </c:pt>
              </c:strCache>
            </c:strRef>
          </c:tx>
          <c:spPr>
            <a:ln w="28575">
              <a:noFill/>
            </a:ln>
          </c:spPr>
          <c:marker>
            <c:spPr>
              <a:solidFill>
                <a:schemeClr val="accent2"/>
              </a:solidFill>
            </c:spPr>
          </c:marker>
          <c:trendline>
            <c:trendlineType val="linear"/>
            <c:dispRSqr val="0"/>
            <c:dispEq val="0"/>
          </c:trendline>
          <c:xVal>
            <c:numRef>
              <c:f>Sheet1!$A$2:$A$54</c:f>
              <c:numCache>
                <c:formatCode>General</c:formatCode>
                <c:ptCount val="53"/>
                <c:pt idx="0">
                  <c:v>52645.08</c:v>
                </c:pt>
                <c:pt idx="1">
                  <c:v>47361.33</c:v>
                </c:pt>
                <c:pt idx="2">
                  <c:v>48987.41</c:v>
                </c:pt>
                <c:pt idx="4">
                  <c:v>53273.81</c:v>
                </c:pt>
                <c:pt idx="5">
                  <c:v>46753.08</c:v>
                </c:pt>
                <c:pt idx="6">
                  <c:v>45368.65</c:v>
                </c:pt>
                <c:pt idx="8">
                  <c:v>48686.36</c:v>
                </c:pt>
                <c:pt idx="9">
                  <c:v>49906.95</c:v>
                </c:pt>
                <c:pt idx="10">
                  <c:v>52335.84</c:v>
                </c:pt>
                <c:pt idx="12">
                  <c:v>45206.86</c:v>
                </c:pt>
                <c:pt idx="13">
                  <c:v>46673.21</c:v>
                </c:pt>
                <c:pt idx="14">
                  <c:v>47990.05</c:v>
                </c:pt>
                <c:pt idx="16">
                  <c:v>51475.69</c:v>
                </c:pt>
                <c:pt idx="17">
                  <c:v>52153.57</c:v>
                </c:pt>
                <c:pt idx="18">
                  <c:v>48264.48</c:v>
                </c:pt>
                <c:pt idx="20">
                  <c:v>56102.06</c:v>
                </c:pt>
                <c:pt idx="21">
                  <c:v>54297.8</c:v>
                </c:pt>
                <c:pt idx="22">
                  <c:v>51748.07</c:v>
                </c:pt>
                <c:pt idx="24">
                  <c:v>19551.96</c:v>
                </c:pt>
                <c:pt idx="25">
                  <c:v>18122.48</c:v>
                </c:pt>
                <c:pt idx="26">
                  <c:v>16299.78</c:v>
                </c:pt>
                <c:pt idx="27">
                  <c:v>19586.77</c:v>
                </c:pt>
                <c:pt idx="29">
                  <c:v>15105.82</c:v>
                </c:pt>
                <c:pt idx="30">
                  <c:v>14460.71</c:v>
                </c:pt>
                <c:pt idx="31">
                  <c:v>15728.4</c:v>
                </c:pt>
                <c:pt idx="32">
                  <c:v>23219.87</c:v>
                </c:pt>
                <c:pt idx="34">
                  <c:v>27358.81</c:v>
                </c:pt>
                <c:pt idx="35">
                  <c:v>18536.16999999999</c:v>
                </c:pt>
                <c:pt idx="36">
                  <c:v>25443.96</c:v>
                </c:pt>
                <c:pt idx="37">
                  <c:v>21106.37</c:v>
                </c:pt>
                <c:pt idx="39">
                  <c:v>43230.57</c:v>
                </c:pt>
                <c:pt idx="40">
                  <c:v>19015.39</c:v>
                </c:pt>
                <c:pt idx="41">
                  <c:v>35347.94</c:v>
                </c:pt>
                <c:pt idx="42">
                  <c:v>29388.35</c:v>
                </c:pt>
                <c:pt idx="44">
                  <c:v>21595.83</c:v>
                </c:pt>
                <c:pt idx="45">
                  <c:v>21610.17</c:v>
                </c:pt>
                <c:pt idx="46">
                  <c:v>21479.1</c:v>
                </c:pt>
                <c:pt idx="47">
                  <c:v>22206.13</c:v>
                </c:pt>
                <c:pt idx="49">
                  <c:v>15617.81</c:v>
                </c:pt>
                <c:pt idx="50">
                  <c:v>21800.63</c:v>
                </c:pt>
                <c:pt idx="51">
                  <c:v>19500.75999999999</c:v>
                </c:pt>
                <c:pt idx="52">
                  <c:v>20217.55</c:v>
                </c:pt>
              </c:numCache>
            </c:numRef>
          </c:xVal>
          <c:yVal>
            <c:numRef>
              <c:f>Sheet1!$B$2:$B$54</c:f>
              <c:numCache>
                <c:formatCode>General</c:formatCode>
                <c:ptCount val="53"/>
                <c:pt idx="0">
                  <c:v>158.0</c:v>
                </c:pt>
                <c:pt idx="1">
                  <c:v>161.0</c:v>
                </c:pt>
                <c:pt idx="2">
                  <c:v>164.0</c:v>
                </c:pt>
                <c:pt idx="4">
                  <c:v>161.0</c:v>
                </c:pt>
                <c:pt idx="5">
                  <c:v>161.0</c:v>
                </c:pt>
                <c:pt idx="6">
                  <c:v>161.0</c:v>
                </c:pt>
                <c:pt idx="8">
                  <c:v>159.0</c:v>
                </c:pt>
                <c:pt idx="9">
                  <c:v>159.0</c:v>
                </c:pt>
                <c:pt idx="10">
                  <c:v>166.0</c:v>
                </c:pt>
                <c:pt idx="12">
                  <c:v>164.0</c:v>
                </c:pt>
                <c:pt idx="13">
                  <c:v>164.0</c:v>
                </c:pt>
                <c:pt idx="14">
                  <c:v>164.0</c:v>
                </c:pt>
                <c:pt idx="16">
                  <c:v>161.0</c:v>
                </c:pt>
                <c:pt idx="17">
                  <c:v>161.0</c:v>
                </c:pt>
                <c:pt idx="18">
                  <c:v>161.0</c:v>
                </c:pt>
                <c:pt idx="20">
                  <c:v>163.0</c:v>
                </c:pt>
                <c:pt idx="21">
                  <c:v>158.0</c:v>
                </c:pt>
                <c:pt idx="22">
                  <c:v>158.0</c:v>
                </c:pt>
                <c:pt idx="29">
                  <c:v>86.0</c:v>
                </c:pt>
                <c:pt idx="30">
                  <c:v>86.0</c:v>
                </c:pt>
                <c:pt idx="31">
                  <c:v>86.0</c:v>
                </c:pt>
                <c:pt idx="32">
                  <c:v>85.0</c:v>
                </c:pt>
                <c:pt idx="34">
                  <c:v>95.0</c:v>
                </c:pt>
                <c:pt idx="35">
                  <c:v>96.0</c:v>
                </c:pt>
                <c:pt idx="36">
                  <c:v>96.0</c:v>
                </c:pt>
                <c:pt idx="37">
                  <c:v>96.0</c:v>
                </c:pt>
                <c:pt idx="39">
                  <c:v>93.0</c:v>
                </c:pt>
                <c:pt idx="40">
                  <c:v>93.0</c:v>
                </c:pt>
                <c:pt idx="41">
                  <c:v>99.0</c:v>
                </c:pt>
                <c:pt idx="42">
                  <c:v>99.0</c:v>
                </c:pt>
                <c:pt idx="44">
                  <c:v>98.0</c:v>
                </c:pt>
                <c:pt idx="45">
                  <c:v>98.0</c:v>
                </c:pt>
                <c:pt idx="46">
                  <c:v>91.0</c:v>
                </c:pt>
                <c:pt idx="47">
                  <c:v>91.0</c:v>
                </c:pt>
                <c:pt idx="49">
                  <c:v>84.0</c:v>
                </c:pt>
                <c:pt idx="50">
                  <c:v>85.0</c:v>
                </c:pt>
                <c:pt idx="51">
                  <c:v>85.0</c:v>
                </c:pt>
                <c:pt idx="52">
                  <c:v>85.0</c:v>
                </c:pt>
              </c:numCache>
            </c:numRef>
          </c:yVal>
          <c:smooth val="0"/>
        </c:ser>
        <c:dLbls>
          <c:showLegendKey val="0"/>
          <c:showVal val="0"/>
          <c:showCatName val="0"/>
          <c:showSerName val="0"/>
          <c:showPercent val="0"/>
          <c:showBubbleSize val="0"/>
        </c:dLbls>
        <c:axId val="641861224"/>
        <c:axId val="641868984"/>
      </c:scatterChart>
      <c:valAx>
        <c:axId val="641861224"/>
        <c:scaling>
          <c:orientation val="minMax"/>
          <c:max val="60000.0"/>
          <c:min val="0.0"/>
        </c:scaling>
        <c:delete val="0"/>
        <c:axPos val="b"/>
        <c:title>
          <c:tx>
            <c:rich>
              <a:bodyPr/>
              <a:lstStyle/>
              <a:p>
                <a:pPr>
                  <a:defRPr/>
                </a:pPr>
                <a:r>
                  <a:rPr lang="en-US" sz="1400" dirty="0" smtClean="0"/>
                  <a:t>Spectrometer</a:t>
                </a:r>
                <a:r>
                  <a:rPr lang="en-US" sz="1400" baseline="0" dirty="0" smtClean="0"/>
                  <a:t> B1 Illuminants</a:t>
                </a:r>
              </a:p>
            </c:rich>
          </c:tx>
          <c:layout>
            <c:manualLayout>
              <c:xMode val="edge"/>
              <c:yMode val="edge"/>
              <c:x val="0.378970909886264"/>
              <c:y val="0.785434878420761"/>
            </c:manualLayout>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641868984"/>
        <c:crosses val="autoZero"/>
        <c:crossBetween val="midCat"/>
        <c:dispUnits>
          <c:builtInUnit val="thousands"/>
          <c:dispUnitsLbl>
            <c:layout/>
          </c:dispUnitsLbl>
        </c:dispUnits>
      </c:valAx>
      <c:valAx>
        <c:axId val="641868984"/>
        <c:scaling>
          <c:orientation val="minMax"/>
          <c:min val="70.0"/>
        </c:scaling>
        <c:delete val="0"/>
        <c:axPos val="l"/>
        <c:majorGridlines/>
        <c:title>
          <c:tx>
            <c:rich>
              <a:bodyPr rot="-5400000" vert="horz"/>
              <a:lstStyle/>
              <a:p>
                <a:pPr>
                  <a:defRPr/>
                </a:pPr>
                <a:r>
                  <a:rPr lang="en-US" sz="1400" dirty="0" smtClean="0"/>
                  <a:t>Landsat Brightness Values</a:t>
                </a:r>
                <a:endParaRPr lang="en-US" sz="1400" dirty="0"/>
              </a:p>
            </c:rich>
          </c:tx>
          <c:layout>
            <c:manualLayout>
              <c:xMode val="edge"/>
              <c:yMode val="edge"/>
              <c:x val="0.0444017935258093"/>
              <c:y val="0.115358387019804"/>
            </c:manualLayout>
          </c:layout>
          <c:overlay val="0"/>
        </c:title>
        <c:numFmt formatCode="General" sourceLinked="1"/>
        <c:majorTickMark val="out"/>
        <c:minorTickMark val="none"/>
        <c:tickLblPos val="nextTo"/>
        <c:crossAx val="641861224"/>
        <c:crosses val="autoZero"/>
        <c:crossBetween val="midCat"/>
      </c:valAx>
      <c:spPr>
        <a:noFill/>
        <a:ln w="25400">
          <a:noFill/>
        </a:ln>
      </c:spPr>
    </c:plotArea>
    <c:legend>
      <c:legendPos val="b"/>
      <c:layout>
        <c:manualLayout>
          <c:xMode val="edge"/>
          <c:yMode val="edge"/>
          <c:x val="0.0446669339943618"/>
          <c:y val="0.855744756899698"/>
          <c:w val="0.888760228500849"/>
          <c:h val="0.0772774076317384"/>
        </c:manualLayout>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E06B9B-E372-4C66-B3AB-D237F8C95AB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4BFB597B-CF26-4CC3-A136-5D524C62871F}">
      <dgm:prSet phldrT="[Text]"/>
      <dgm:spPr>
        <a:solidFill>
          <a:srgbClr val="333399"/>
        </a:solidFill>
      </dgm:spPr>
      <dgm:t>
        <a:bodyPr/>
        <a:lstStyle/>
        <a:p>
          <a:r>
            <a:rPr lang="en-US" dirty="0" smtClean="0"/>
            <a:t>Step 1</a:t>
          </a:r>
          <a:endParaRPr lang="en-US" dirty="0"/>
        </a:p>
      </dgm:t>
    </dgm:pt>
    <dgm:pt modelId="{34AB8B37-7F91-4E25-B05B-44A2953FCAE9}" type="parTrans" cxnId="{B22F594D-B1C4-43A9-9B29-C9223B2FBFA9}">
      <dgm:prSet/>
      <dgm:spPr/>
      <dgm:t>
        <a:bodyPr/>
        <a:lstStyle/>
        <a:p>
          <a:endParaRPr lang="en-US"/>
        </a:p>
      </dgm:t>
    </dgm:pt>
    <dgm:pt modelId="{DABAE6DB-0DFB-4D39-B4AD-372A59210552}" type="sibTrans" cxnId="{B22F594D-B1C4-43A9-9B29-C9223B2FBFA9}">
      <dgm:prSet/>
      <dgm:spPr/>
      <dgm:t>
        <a:bodyPr/>
        <a:lstStyle/>
        <a:p>
          <a:endParaRPr lang="en-US"/>
        </a:p>
      </dgm:t>
    </dgm:pt>
    <dgm:pt modelId="{91D40545-BC4B-4C12-9AB1-61827997749F}">
      <dgm:prSet phldrT="[Text]" custT="1"/>
      <dgm:spPr>
        <a:ln>
          <a:solidFill>
            <a:schemeClr val="accent2"/>
          </a:solidFill>
        </a:ln>
      </dgm:spPr>
      <dgm:t>
        <a:bodyPr/>
        <a:lstStyle/>
        <a:p>
          <a:r>
            <a:rPr lang="en-US" sz="2000" dirty="0" smtClean="0"/>
            <a:t>Maximum Wavelength range of each Band </a:t>
          </a:r>
          <a:endParaRPr lang="en-US" sz="2000" dirty="0"/>
        </a:p>
      </dgm:t>
    </dgm:pt>
    <dgm:pt modelId="{ECCF21B8-9789-4DD4-A577-894095736AF1}" type="parTrans" cxnId="{F76BEB30-CB9A-4333-B23F-AC219420F761}">
      <dgm:prSet/>
      <dgm:spPr/>
      <dgm:t>
        <a:bodyPr/>
        <a:lstStyle/>
        <a:p>
          <a:endParaRPr lang="en-US"/>
        </a:p>
      </dgm:t>
    </dgm:pt>
    <dgm:pt modelId="{2969CCC6-96ED-4FD7-9211-B9A612CE46FE}" type="sibTrans" cxnId="{F76BEB30-CB9A-4333-B23F-AC219420F761}">
      <dgm:prSet/>
      <dgm:spPr/>
      <dgm:t>
        <a:bodyPr/>
        <a:lstStyle/>
        <a:p>
          <a:endParaRPr lang="en-US"/>
        </a:p>
      </dgm:t>
    </dgm:pt>
    <dgm:pt modelId="{F2953B57-7B3A-4C7D-8168-1CA4E2086F84}">
      <dgm:prSet phldrT="[Text]"/>
      <dgm:spPr>
        <a:solidFill>
          <a:srgbClr val="333399"/>
        </a:solidFill>
      </dgm:spPr>
      <dgm:t>
        <a:bodyPr/>
        <a:lstStyle/>
        <a:p>
          <a:r>
            <a:rPr lang="en-US" dirty="0" smtClean="0"/>
            <a:t>Step 3</a:t>
          </a:r>
          <a:endParaRPr lang="en-US" dirty="0"/>
        </a:p>
      </dgm:t>
    </dgm:pt>
    <dgm:pt modelId="{BA915730-D0CA-4B7C-8916-C9C451B1D7D8}" type="parTrans" cxnId="{619879D8-550F-497F-A068-E460920C2FFA}">
      <dgm:prSet/>
      <dgm:spPr/>
      <dgm:t>
        <a:bodyPr/>
        <a:lstStyle/>
        <a:p>
          <a:endParaRPr lang="en-US"/>
        </a:p>
      </dgm:t>
    </dgm:pt>
    <dgm:pt modelId="{94E29D3C-D147-4069-A5DE-46DC252D904D}" type="sibTrans" cxnId="{619879D8-550F-497F-A068-E460920C2FFA}">
      <dgm:prSet/>
      <dgm:spPr/>
      <dgm:t>
        <a:bodyPr/>
        <a:lstStyle/>
        <a:p>
          <a:endParaRPr lang="en-US"/>
        </a:p>
      </dgm:t>
    </dgm:pt>
    <dgm:pt modelId="{38C20996-7F9B-4C4C-A8E9-1886A7BC5553}">
      <dgm:prSet phldrT="[Text]" custT="1"/>
      <dgm:spPr>
        <a:ln>
          <a:solidFill>
            <a:srgbClr val="333399"/>
          </a:solidFill>
        </a:ln>
      </dgm:spPr>
      <dgm:t>
        <a:bodyPr/>
        <a:lstStyle/>
        <a:p>
          <a:r>
            <a:rPr lang="en-US" sz="2400" dirty="0" smtClean="0"/>
            <a:t>Linear Regression</a:t>
          </a:r>
          <a:endParaRPr lang="en-US" sz="2400" dirty="0"/>
        </a:p>
      </dgm:t>
    </dgm:pt>
    <dgm:pt modelId="{5FFD0C53-E46D-454C-98D1-AF2F536D226E}" type="parTrans" cxnId="{C2376CE5-9AEE-486C-97B1-10BA343A2074}">
      <dgm:prSet/>
      <dgm:spPr/>
      <dgm:t>
        <a:bodyPr/>
        <a:lstStyle/>
        <a:p>
          <a:endParaRPr lang="en-US"/>
        </a:p>
      </dgm:t>
    </dgm:pt>
    <dgm:pt modelId="{5A5F973B-28F2-4A31-B03E-7ABF34CE5998}" type="sibTrans" cxnId="{C2376CE5-9AEE-486C-97B1-10BA343A2074}">
      <dgm:prSet/>
      <dgm:spPr/>
      <dgm:t>
        <a:bodyPr/>
        <a:lstStyle/>
        <a:p>
          <a:endParaRPr lang="en-US"/>
        </a:p>
      </dgm:t>
    </dgm:pt>
    <dgm:pt modelId="{E840C233-163F-4151-831D-292309F5C8CE}">
      <dgm:prSet phldrT="[Text]"/>
      <dgm:spPr>
        <a:solidFill>
          <a:srgbClr val="333399"/>
        </a:solidFill>
      </dgm:spPr>
      <dgm:t>
        <a:bodyPr/>
        <a:lstStyle/>
        <a:p>
          <a:r>
            <a:rPr lang="en-US" dirty="0" smtClean="0"/>
            <a:t>Step 4</a:t>
          </a:r>
        </a:p>
      </dgm:t>
    </dgm:pt>
    <dgm:pt modelId="{642E10C5-BE98-41CB-A8DC-1BDECD39D9EC}" type="parTrans" cxnId="{5B3397B1-B172-430C-A891-4EFF52278B03}">
      <dgm:prSet/>
      <dgm:spPr/>
      <dgm:t>
        <a:bodyPr/>
        <a:lstStyle/>
        <a:p>
          <a:endParaRPr lang="en-US"/>
        </a:p>
      </dgm:t>
    </dgm:pt>
    <dgm:pt modelId="{801525A5-F58B-45C8-9D1B-7198B116032A}" type="sibTrans" cxnId="{5B3397B1-B172-430C-A891-4EFF52278B03}">
      <dgm:prSet/>
      <dgm:spPr/>
      <dgm:t>
        <a:bodyPr/>
        <a:lstStyle/>
        <a:p>
          <a:endParaRPr lang="en-US"/>
        </a:p>
      </dgm:t>
    </dgm:pt>
    <dgm:pt modelId="{5C0167A1-5A36-4076-9387-D615876B03A4}">
      <dgm:prSet phldrT="[Text]" custT="1"/>
      <dgm:spPr>
        <a:ln>
          <a:solidFill>
            <a:srgbClr val="333399"/>
          </a:solidFill>
        </a:ln>
      </dgm:spPr>
      <dgm:t>
        <a:bodyPr/>
        <a:lstStyle/>
        <a:p>
          <a:r>
            <a:rPr lang="en-US" sz="2000" dirty="0" smtClean="0"/>
            <a:t>Conversion</a:t>
          </a:r>
          <a:endParaRPr lang="en-US" sz="2000" dirty="0"/>
        </a:p>
      </dgm:t>
    </dgm:pt>
    <dgm:pt modelId="{9B10A252-3AF0-4A66-AD01-4B9D6C4559F9}" type="parTrans" cxnId="{22B4423D-E159-4226-A730-72840B6003BB}">
      <dgm:prSet/>
      <dgm:spPr/>
      <dgm:t>
        <a:bodyPr/>
        <a:lstStyle/>
        <a:p>
          <a:endParaRPr lang="en-US"/>
        </a:p>
      </dgm:t>
    </dgm:pt>
    <dgm:pt modelId="{9E035063-77B9-48F8-ABB9-32C80C8CC9F6}" type="sibTrans" cxnId="{22B4423D-E159-4226-A730-72840B6003BB}">
      <dgm:prSet/>
      <dgm:spPr/>
      <dgm:t>
        <a:bodyPr/>
        <a:lstStyle/>
        <a:p>
          <a:endParaRPr lang="en-US"/>
        </a:p>
      </dgm:t>
    </dgm:pt>
    <dgm:pt modelId="{98DB5D37-9DF0-49AA-826F-09AA00B871F2}">
      <dgm:prSet phldrT="[Text]" custT="1"/>
      <dgm:spPr>
        <a:ln>
          <a:solidFill>
            <a:srgbClr val="333399"/>
          </a:solidFill>
        </a:ln>
      </dgm:spPr>
      <dgm:t>
        <a:bodyPr/>
        <a:lstStyle/>
        <a:p>
          <a:r>
            <a:rPr lang="en-US" sz="2000" dirty="0" smtClean="0"/>
            <a:t>(Ex. 𝐿𝑎𝑛𝑑𝑠𝑎𝑡 𝐵2=.0032∗𝐵2+7.0011)</a:t>
          </a:r>
          <a:endParaRPr lang="en-US" sz="2000" dirty="0"/>
        </a:p>
      </dgm:t>
    </dgm:pt>
    <dgm:pt modelId="{5D7F1C4C-6C26-4417-B435-54D36FA21B86}" type="parTrans" cxnId="{57E8C8B2-811F-48AD-96B8-A7C42D4091D9}">
      <dgm:prSet/>
      <dgm:spPr/>
      <dgm:t>
        <a:bodyPr/>
        <a:lstStyle/>
        <a:p>
          <a:endParaRPr lang="en-US"/>
        </a:p>
      </dgm:t>
    </dgm:pt>
    <dgm:pt modelId="{ABF3A99D-97EB-4C81-91BB-4F142913332C}" type="sibTrans" cxnId="{57E8C8B2-811F-48AD-96B8-A7C42D4091D9}">
      <dgm:prSet/>
      <dgm:spPr/>
      <dgm:t>
        <a:bodyPr/>
        <a:lstStyle/>
        <a:p>
          <a:endParaRPr lang="en-US"/>
        </a:p>
      </dgm:t>
    </dgm:pt>
    <dgm:pt modelId="{0C87ABE1-F69B-401F-B30D-23E5AA0BF149}">
      <dgm:prSet custT="1"/>
      <dgm:spPr>
        <a:ln>
          <a:solidFill>
            <a:schemeClr val="accent2"/>
          </a:solidFill>
        </a:ln>
      </dgm:spPr>
      <dgm:t>
        <a:bodyPr/>
        <a:lstStyle/>
        <a:p>
          <a:r>
            <a:rPr lang="en-US" sz="2000" dirty="0" smtClean="0"/>
            <a:t>Used ENVI to gather Landsat Band Data</a:t>
          </a:r>
          <a:endParaRPr lang="en-US" sz="2000" dirty="0"/>
        </a:p>
      </dgm:t>
    </dgm:pt>
    <dgm:pt modelId="{52837F8B-7BF0-449D-821F-AEBD2390E99A}" type="parTrans" cxnId="{D5271C8E-5FB9-4757-B6C0-556E0B4901E4}">
      <dgm:prSet/>
      <dgm:spPr/>
      <dgm:t>
        <a:bodyPr/>
        <a:lstStyle/>
        <a:p>
          <a:endParaRPr lang="en-US"/>
        </a:p>
      </dgm:t>
    </dgm:pt>
    <dgm:pt modelId="{1CC32189-C02F-4886-91D2-5AE7FA8606F8}" type="sibTrans" cxnId="{D5271C8E-5FB9-4757-B6C0-556E0B4901E4}">
      <dgm:prSet/>
      <dgm:spPr/>
      <dgm:t>
        <a:bodyPr/>
        <a:lstStyle/>
        <a:p>
          <a:endParaRPr lang="en-US"/>
        </a:p>
      </dgm:t>
    </dgm:pt>
    <dgm:pt modelId="{F07AFF8C-D888-41C0-B4E9-3A584F060858}">
      <dgm:prSet phldrT="[Text]"/>
      <dgm:spPr>
        <a:solidFill>
          <a:srgbClr val="333399"/>
        </a:solidFill>
      </dgm:spPr>
      <dgm:t>
        <a:bodyPr/>
        <a:lstStyle/>
        <a:p>
          <a:r>
            <a:rPr lang="en-US" dirty="0" smtClean="0"/>
            <a:t>Step 2</a:t>
          </a:r>
        </a:p>
      </dgm:t>
    </dgm:pt>
    <dgm:pt modelId="{2B8BE21F-AA51-4EAB-AE23-9E3E0AD5EF8A}" type="parTrans" cxnId="{4E444142-466E-40EB-9A10-273498C301FC}">
      <dgm:prSet/>
      <dgm:spPr/>
      <dgm:t>
        <a:bodyPr/>
        <a:lstStyle/>
        <a:p>
          <a:endParaRPr lang="en-US"/>
        </a:p>
      </dgm:t>
    </dgm:pt>
    <dgm:pt modelId="{8F0A33AA-7FB9-4782-9C4B-A000280BB080}" type="sibTrans" cxnId="{4E444142-466E-40EB-9A10-273498C301FC}">
      <dgm:prSet/>
      <dgm:spPr/>
      <dgm:t>
        <a:bodyPr/>
        <a:lstStyle/>
        <a:p>
          <a:endParaRPr lang="en-US"/>
        </a:p>
      </dgm:t>
    </dgm:pt>
    <dgm:pt modelId="{2659162C-7F84-4056-985C-52EF6C99B548}" type="pres">
      <dgm:prSet presAssocID="{25E06B9B-E372-4C66-B3AB-D237F8C95ABA}" presName="linearFlow" presStyleCnt="0">
        <dgm:presLayoutVars>
          <dgm:dir/>
          <dgm:animLvl val="lvl"/>
          <dgm:resizeHandles val="exact"/>
        </dgm:presLayoutVars>
      </dgm:prSet>
      <dgm:spPr/>
      <dgm:t>
        <a:bodyPr/>
        <a:lstStyle/>
        <a:p>
          <a:endParaRPr lang="en-US"/>
        </a:p>
      </dgm:t>
    </dgm:pt>
    <dgm:pt modelId="{1114E7CA-716D-40FA-AF06-075597FF81A5}" type="pres">
      <dgm:prSet presAssocID="{4BFB597B-CF26-4CC3-A136-5D524C62871F}" presName="composite" presStyleCnt="0"/>
      <dgm:spPr/>
      <dgm:t>
        <a:bodyPr/>
        <a:lstStyle/>
        <a:p>
          <a:endParaRPr lang="en-US"/>
        </a:p>
      </dgm:t>
    </dgm:pt>
    <dgm:pt modelId="{F6ED2825-89F5-4BBE-A71E-EAD27B317182}" type="pres">
      <dgm:prSet presAssocID="{4BFB597B-CF26-4CC3-A136-5D524C62871F}" presName="parentText" presStyleLbl="alignNode1" presStyleIdx="0" presStyleCnt="4">
        <dgm:presLayoutVars>
          <dgm:chMax val="1"/>
          <dgm:bulletEnabled val="1"/>
        </dgm:presLayoutVars>
      </dgm:prSet>
      <dgm:spPr/>
      <dgm:t>
        <a:bodyPr/>
        <a:lstStyle/>
        <a:p>
          <a:endParaRPr lang="en-US"/>
        </a:p>
      </dgm:t>
    </dgm:pt>
    <dgm:pt modelId="{09953E80-ED91-4939-8EF7-C79678220FE2}" type="pres">
      <dgm:prSet presAssocID="{4BFB597B-CF26-4CC3-A136-5D524C62871F}" presName="descendantText" presStyleLbl="alignAcc1" presStyleIdx="0" presStyleCnt="4" custLinFactNeighborX="-528" custLinFactNeighborY="-238">
        <dgm:presLayoutVars>
          <dgm:bulletEnabled val="1"/>
        </dgm:presLayoutVars>
      </dgm:prSet>
      <dgm:spPr/>
      <dgm:t>
        <a:bodyPr/>
        <a:lstStyle/>
        <a:p>
          <a:endParaRPr lang="en-US"/>
        </a:p>
      </dgm:t>
    </dgm:pt>
    <dgm:pt modelId="{0DD8011B-44E7-4870-AE57-67EFF8F758F7}" type="pres">
      <dgm:prSet presAssocID="{DABAE6DB-0DFB-4D39-B4AD-372A59210552}" presName="sp" presStyleCnt="0"/>
      <dgm:spPr/>
      <dgm:t>
        <a:bodyPr/>
        <a:lstStyle/>
        <a:p>
          <a:endParaRPr lang="en-US"/>
        </a:p>
      </dgm:t>
    </dgm:pt>
    <dgm:pt modelId="{3B69DF4F-7AE5-41C5-8E8D-72A97AE6D34F}" type="pres">
      <dgm:prSet presAssocID="{F07AFF8C-D888-41C0-B4E9-3A584F060858}" presName="composite" presStyleCnt="0"/>
      <dgm:spPr/>
    </dgm:pt>
    <dgm:pt modelId="{4E7B0221-92DE-42AF-9FD5-71A6AF3DDC9D}" type="pres">
      <dgm:prSet presAssocID="{F07AFF8C-D888-41C0-B4E9-3A584F060858}" presName="parentText" presStyleLbl="alignNode1" presStyleIdx="1" presStyleCnt="4" custLinFactNeighborX="0" custLinFactNeighborY="-1483">
        <dgm:presLayoutVars>
          <dgm:chMax val="1"/>
          <dgm:bulletEnabled val="1"/>
        </dgm:presLayoutVars>
      </dgm:prSet>
      <dgm:spPr/>
      <dgm:t>
        <a:bodyPr/>
        <a:lstStyle/>
        <a:p>
          <a:endParaRPr lang="en-US"/>
        </a:p>
      </dgm:t>
    </dgm:pt>
    <dgm:pt modelId="{49ECCB77-651B-4A0F-9775-2D5C4B82A866}" type="pres">
      <dgm:prSet presAssocID="{F07AFF8C-D888-41C0-B4E9-3A584F060858}" presName="descendantText" presStyleLbl="alignAcc1" presStyleIdx="1" presStyleCnt="4" custLinFactNeighborX="1596" custLinFactNeighborY="576">
        <dgm:presLayoutVars>
          <dgm:bulletEnabled val="1"/>
        </dgm:presLayoutVars>
      </dgm:prSet>
      <dgm:spPr/>
      <dgm:t>
        <a:bodyPr/>
        <a:lstStyle/>
        <a:p>
          <a:endParaRPr lang="en-US"/>
        </a:p>
      </dgm:t>
    </dgm:pt>
    <dgm:pt modelId="{56CABDBD-25DD-414A-97C6-BD59C4062218}" type="pres">
      <dgm:prSet presAssocID="{8F0A33AA-7FB9-4782-9C4B-A000280BB080}" presName="sp" presStyleCnt="0"/>
      <dgm:spPr/>
    </dgm:pt>
    <dgm:pt modelId="{2B066610-9D6C-440B-9790-1279014C5565}" type="pres">
      <dgm:prSet presAssocID="{F2953B57-7B3A-4C7D-8168-1CA4E2086F84}" presName="composite" presStyleCnt="0"/>
      <dgm:spPr/>
      <dgm:t>
        <a:bodyPr/>
        <a:lstStyle/>
        <a:p>
          <a:endParaRPr lang="en-US"/>
        </a:p>
      </dgm:t>
    </dgm:pt>
    <dgm:pt modelId="{E7CB2B90-3FBC-4563-94CC-6D33929B07CE}" type="pres">
      <dgm:prSet presAssocID="{F2953B57-7B3A-4C7D-8168-1CA4E2086F84}" presName="parentText" presStyleLbl="alignNode1" presStyleIdx="2" presStyleCnt="4">
        <dgm:presLayoutVars>
          <dgm:chMax val="1"/>
          <dgm:bulletEnabled val="1"/>
        </dgm:presLayoutVars>
      </dgm:prSet>
      <dgm:spPr/>
      <dgm:t>
        <a:bodyPr/>
        <a:lstStyle/>
        <a:p>
          <a:endParaRPr lang="en-US"/>
        </a:p>
      </dgm:t>
    </dgm:pt>
    <dgm:pt modelId="{26F5C8A4-CADD-4393-BBA3-E3E8D358492E}" type="pres">
      <dgm:prSet presAssocID="{F2953B57-7B3A-4C7D-8168-1CA4E2086F84}" presName="descendantText" presStyleLbl="alignAcc1" presStyleIdx="2" presStyleCnt="4" custLinFactNeighborX="1596" custLinFactNeighborY="576">
        <dgm:presLayoutVars>
          <dgm:bulletEnabled val="1"/>
        </dgm:presLayoutVars>
      </dgm:prSet>
      <dgm:spPr/>
      <dgm:t>
        <a:bodyPr/>
        <a:lstStyle/>
        <a:p>
          <a:endParaRPr lang="en-US"/>
        </a:p>
      </dgm:t>
    </dgm:pt>
    <dgm:pt modelId="{B4107FAF-38FC-45DD-9732-7AC875812702}" type="pres">
      <dgm:prSet presAssocID="{94E29D3C-D147-4069-A5DE-46DC252D904D}" presName="sp" presStyleCnt="0"/>
      <dgm:spPr/>
      <dgm:t>
        <a:bodyPr/>
        <a:lstStyle/>
        <a:p>
          <a:endParaRPr lang="en-US"/>
        </a:p>
      </dgm:t>
    </dgm:pt>
    <dgm:pt modelId="{BAB474F6-CC02-4546-8FBD-30E05A68CEB2}" type="pres">
      <dgm:prSet presAssocID="{E840C233-163F-4151-831D-292309F5C8CE}" presName="composite" presStyleCnt="0"/>
      <dgm:spPr/>
      <dgm:t>
        <a:bodyPr/>
        <a:lstStyle/>
        <a:p>
          <a:endParaRPr lang="en-US"/>
        </a:p>
      </dgm:t>
    </dgm:pt>
    <dgm:pt modelId="{C962F3D3-46C8-4E98-BEF6-DE7FAB19A012}" type="pres">
      <dgm:prSet presAssocID="{E840C233-163F-4151-831D-292309F5C8CE}" presName="parentText" presStyleLbl="alignNode1" presStyleIdx="3" presStyleCnt="4" custLinFactNeighborX="0" custLinFactNeighborY="-1483">
        <dgm:presLayoutVars>
          <dgm:chMax val="1"/>
          <dgm:bulletEnabled val="1"/>
        </dgm:presLayoutVars>
      </dgm:prSet>
      <dgm:spPr/>
      <dgm:t>
        <a:bodyPr/>
        <a:lstStyle/>
        <a:p>
          <a:endParaRPr lang="en-US"/>
        </a:p>
      </dgm:t>
    </dgm:pt>
    <dgm:pt modelId="{2A6279A1-BE9C-419B-AF94-9636618963A9}" type="pres">
      <dgm:prSet presAssocID="{E840C233-163F-4151-831D-292309F5C8CE}" presName="descendantText" presStyleLbl="alignAcc1" presStyleIdx="3" presStyleCnt="4">
        <dgm:presLayoutVars>
          <dgm:bulletEnabled val="1"/>
        </dgm:presLayoutVars>
      </dgm:prSet>
      <dgm:spPr/>
      <dgm:t>
        <a:bodyPr/>
        <a:lstStyle/>
        <a:p>
          <a:endParaRPr lang="en-US"/>
        </a:p>
      </dgm:t>
    </dgm:pt>
  </dgm:ptLst>
  <dgm:cxnLst>
    <dgm:cxn modelId="{F76BEB30-CB9A-4333-B23F-AC219420F761}" srcId="{4BFB597B-CF26-4CC3-A136-5D524C62871F}" destId="{91D40545-BC4B-4C12-9AB1-61827997749F}" srcOrd="0" destOrd="0" parTransId="{ECCF21B8-9789-4DD4-A577-894095736AF1}" sibTransId="{2969CCC6-96ED-4FD7-9211-B9A612CE46FE}"/>
    <dgm:cxn modelId="{4E444142-466E-40EB-9A10-273498C301FC}" srcId="{25E06B9B-E372-4C66-B3AB-D237F8C95ABA}" destId="{F07AFF8C-D888-41C0-B4E9-3A584F060858}" srcOrd="1" destOrd="0" parTransId="{2B8BE21F-AA51-4EAB-AE23-9E3E0AD5EF8A}" sibTransId="{8F0A33AA-7FB9-4782-9C4B-A000280BB080}"/>
    <dgm:cxn modelId="{E92F8003-CB7D-45E1-B8AC-37CEF8742F38}" type="presOf" srcId="{4BFB597B-CF26-4CC3-A136-5D524C62871F}" destId="{F6ED2825-89F5-4BBE-A71E-EAD27B317182}" srcOrd="0" destOrd="0" presId="urn:microsoft.com/office/officeart/2005/8/layout/chevron2"/>
    <dgm:cxn modelId="{57E8C8B2-811F-48AD-96B8-A7C42D4091D9}" srcId="{5C0167A1-5A36-4076-9387-D615876B03A4}" destId="{98DB5D37-9DF0-49AA-826F-09AA00B871F2}" srcOrd="0" destOrd="0" parTransId="{5D7F1C4C-6C26-4417-B435-54D36FA21B86}" sibTransId="{ABF3A99D-97EB-4C81-91BB-4F142913332C}"/>
    <dgm:cxn modelId="{2192F9E9-039F-463C-A3C9-34FE38EA2F96}" type="presOf" srcId="{98DB5D37-9DF0-49AA-826F-09AA00B871F2}" destId="{2A6279A1-BE9C-419B-AF94-9636618963A9}" srcOrd="0" destOrd="1" presId="urn:microsoft.com/office/officeart/2005/8/layout/chevron2"/>
    <dgm:cxn modelId="{22B4423D-E159-4226-A730-72840B6003BB}" srcId="{E840C233-163F-4151-831D-292309F5C8CE}" destId="{5C0167A1-5A36-4076-9387-D615876B03A4}" srcOrd="0" destOrd="0" parTransId="{9B10A252-3AF0-4A66-AD01-4B9D6C4559F9}" sibTransId="{9E035063-77B9-48F8-ABB9-32C80C8CC9F6}"/>
    <dgm:cxn modelId="{8005AD5C-F955-4685-BEAA-FD33C2F65C97}" type="presOf" srcId="{0C87ABE1-F69B-401F-B30D-23E5AA0BF149}" destId="{49ECCB77-651B-4A0F-9775-2D5C4B82A866}" srcOrd="0" destOrd="0" presId="urn:microsoft.com/office/officeart/2005/8/layout/chevron2"/>
    <dgm:cxn modelId="{033F9C64-F71C-4786-AA39-AB52D784547C}" type="presOf" srcId="{F2953B57-7B3A-4C7D-8168-1CA4E2086F84}" destId="{E7CB2B90-3FBC-4563-94CC-6D33929B07CE}" srcOrd="0" destOrd="0" presId="urn:microsoft.com/office/officeart/2005/8/layout/chevron2"/>
    <dgm:cxn modelId="{C5B0F1D9-C8D4-4CAB-B264-FD0C774BAF2A}" type="presOf" srcId="{F07AFF8C-D888-41C0-B4E9-3A584F060858}" destId="{4E7B0221-92DE-42AF-9FD5-71A6AF3DDC9D}" srcOrd="0" destOrd="0" presId="urn:microsoft.com/office/officeart/2005/8/layout/chevron2"/>
    <dgm:cxn modelId="{362B27DF-04F4-4098-B747-AFB4EC4A0393}" type="presOf" srcId="{91D40545-BC4B-4C12-9AB1-61827997749F}" destId="{09953E80-ED91-4939-8EF7-C79678220FE2}" srcOrd="0" destOrd="0" presId="urn:microsoft.com/office/officeart/2005/8/layout/chevron2"/>
    <dgm:cxn modelId="{FBB864C7-066C-4251-8814-E38C8456B00D}" type="presOf" srcId="{5C0167A1-5A36-4076-9387-D615876B03A4}" destId="{2A6279A1-BE9C-419B-AF94-9636618963A9}" srcOrd="0" destOrd="0" presId="urn:microsoft.com/office/officeart/2005/8/layout/chevron2"/>
    <dgm:cxn modelId="{C2376CE5-9AEE-486C-97B1-10BA343A2074}" srcId="{F2953B57-7B3A-4C7D-8168-1CA4E2086F84}" destId="{38C20996-7F9B-4C4C-A8E9-1886A7BC5553}" srcOrd="0" destOrd="0" parTransId="{5FFD0C53-E46D-454C-98D1-AF2F536D226E}" sibTransId="{5A5F973B-28F2-4A31-B03E-7ABF34CE5998}"/>
    <dgm:cxn modelId="{619879D8-550F-497F-A068-E460920C2FFA}" srcId="{25E06B9B-E372-4C66-B3AB-D237F8C95ABA}" destId="{F2953B57-7B3A-4C7D-8168-1CA4E2086F84}" srcOrd="2" destOrd="0" parTransId="{BA915730-D0CA-4B7C-8916-C9C451B1D7D8}" sibTransId="{94E29D3C-D147-4069-A5DE-46DC252D904D}"/>
    <dgm:cxn modelId="{F5B8AFDB-0685-4689-8F71-B962AFC4E200}" type="presOf" srcId="{38C20996-7F9B-4C4C-A8E9-1886A7BC5553}" destId="{26F5C8A4-CADD-4393-BBA3-E3E8D358492E}" srcOrd="0" destOrd="0" presId="urn:microsoft.com/office/officeart/2005/8/layout/chevron2"/>
    <dgm:cxn modelId="{D5271C8E-5FB9-4757-B6C0-556E0B4901E4}" srcId="{F07AFF8C-D888-41C0-B4E9-3A584F060858}" destId="{0C87ABE1-F69B-401F-B30D-23E5AA0BF149}" srcOrd="0" destOrd="0" parTransId="{52837F8B-7BF0-449D-821F-AEBD2390E99A}" sibTransId="{1CC32189-C02F-4886-91D2-5AE7FA8606F8}"/>
    <dgm:cxn modelId="{B22F594D-B1C4-43A9-9B29-C9223B2FBFA9}" srcId="{25E06B9B-E372-4C66-B3AB-D237F8C95ABA}" destId="{4BFB597B-CF26-4CC3-A136-5D524C62871F}" srcOrd="0" destOrd="0" parTransId="{34AB8B37-7F91-4E25-B05B-44A2953FCAE9}" sibTransId="{DABAE6DB-0DFB-4D39-B4AD-372A59210552}"/>
    <dgm:cxn modelId="{021D9B7C-56D6-4020-9EAE-55732DAAE568}" type="presOf" srcId="{25E06B9B-E372-4C66-B3AB-D237F8C95ABA}" destId="{2659162C-7F84-4056-985C-52EF6C99B548}" srcOrd="0" destOrd="0" presId="urn:microsoft.com/office/officeart/2005/8/layout/chevron2"/>
    <dgm:cxn modelId="{4AE2C814-69BD-4AFD-8606-1D6002C53DA6}" type="presOf" srcId="{E840C233-163F-4151-831D-292309F5C8CE}" destId="{C962F3D3-46C8-4E98-BEF6-DE7FAB19A012}" srcOrd="0" destOrd="0" presId="urn:microsoft.com/office/officeart/2005/8/layout/chevron2"/>
    <dgm:cxn modelId="{5B3397B1-B172-430C-A891-4EFF52278B03}" srcId="{25E06B9B-E372-4C66-B3AB-D237F8C95ABA}" destId="{E840C233-163F-4151-831D-292309F5C8CE}" srcOrd="3" destOrd="0" parTransId="{642E10C5-BE98-41CB-A8DC-1BDECD39D9EC}" sibTransId="{801525A5-F58B-45C8-9D1B-7198B116032A}"/>
    <dgm:cxn modelId="{F5804EC2-DFC9-4312-911B-559144DC1AE3}" type="presParOf" srcId="{2659162C-7F84-4056-985C-52EF6C99B548}" destId="{1114E7CA-716D-40FA-AF06-075597FF81A5}" srcOrd="0" destOrd="0" presId="urn:microsoft.com/office/officeart/2005/8/layout/chevron2"/>
    <dgm:cxn modelId="{510D2D0C-1871-4AF5-B528-9FC2883FA764}" type="presParOf" srcId="{1114E7CA-716D-40FA-AF06-075597FF81A5}" destId="{F6ED2825-89F5-4BBE-A71E-EAD27B317182}" srcOrd="0" destOrd="0" presId="urn:microsoft.com/office/officeart/2005/8/layout/chevron2"/>
    <dgm:cxn modelId="{2CBCD040-7BAD-48A8-98FC-42EAECFBDAC8}" type="presParOf" srcId="{1114E7CA-716D-40FA-AF06-075597FF81A5}" destId="{09953E80-ED91-4939-8EF7-C79678220FE2}" srcOrd="1" destOrd="0" presId="urn:microsoft.com/office/officeart/2005/8/layout/chevron2"/>
    <dgm:cxn modelId="{39FB4F65-733C-4EC9-9A7A-C394AE845B78}" type="presParOf" srcId="{2659162C-7F84-4056-985C-52EF6C99B548}" destId="{0DD8011B-44E7-4870-AE57-67EFF8F758F7}" srcOrd="1" destOrd="0" presId="urn:microsoft.com/office/officeart/2005/8/layout/chevron2"/>
    <dgm:cxn modelId="{B768BFAA-7EE5-4365-B727-F2819B54EC48}" type="presParOf" srcId="{2659162C-7F84-4056-985C-52EF6C99B548}" destId="{3B69DF4F-7AE5-41C5-8E8D-72A97AE6D34F}" srcOrd="2" destOrd="0" presId="urn:microsoft.com/office/officeart/2005/8/layout/chevron2"/>
    <dgm:cxn modelId="{6CB63EA3-9D55-4BC3-B1B8-A4CAB4FB037A}" type="presParOf" srcId="{3B69DF4F-7AE5-41C5-8E8D-72A97AE6D34F}" destId="{4E7B0221-92DE-42AF-9FD5-71A6AF3DDC9D}" srcOrd="0" destOrd="0" presId="urn:microsoft.com/office/officeart/2005/8/layout/chevron2"/>
    <dgm:cxn modelId="{1F0999DA-D208-4A39-B1D3-29E528659BA8}" type="presParOf" srcId="{3B69DF4F-7AE5-41C5-8E8D-72A97AE6D34F}" destId="{49ECCB77-651B-4A0F-9775-2D5C4B82A866}" srcOrd="1" destOrd="0" presId="urn:microsoft.com/office/officeart/2005/8/layout/chevron2"/>
    <dgm:cxn modelId="{8EB8602E-AF39-492D-9ABB-BC14929836F1}" type="presParOf" srcId="{2659162C-7F84-4056-985C-52EF6C99B548}" destId="{56CABDBD-25DD-414A-97C6-BD59C4062218}" srcOrd="3" destOrd="0" presId="urn:microsoft.com/office/officeart/2005/8/layout/chevron2"/>
    <dgm:cxn modelId="{6B9C65A5-154D-4900-B432-A9A119517635}" type="presParOf" srcId="{2659162C-7F84-4056-985C-52EF6C99B548}" destId="{2B066610-9D6C-440B-9790-1279014C5565}" srcOrd="4" destOrd="0" presId="urn:microsoft.com/office/officeart/2005/8/layout/chevron2"/>
    <dgm:cxn modelId="{B68D7B38-9D40-4190-909B-21A3DE99D3C2}" type="presParOf" srcId="{2B066610-9D6C-440B-9790-1279014C5565}" destId="{E7CB2B90-3FBC-4563-94CC-6D33929B07CE}" srcOrd="0" destOrd="0" presId="urn:microsoft.com/office/officeart/2005/8/layout/chevron2"/>
    <dgm:cxn modelId="{25FD5D2A-E0DA-42DB-AB6F-052569C33DB0}" type="presParOf" srcId="{2B066610-9D6C-440B-9790-1279014C5565}" destId="{26F5C8A4-CADD-4393-BBA3-E3E8D358492E}" srcOrd="1" destOrd="0" presId="urn:microsoft.com/office/officeart/2005/8/layout/chevron2"/>
    <dgm:cxn modelId="{710514AF-F46C-482C-BF9F-A456AC48EAD4}" type="presParOf" srcId="{2659162C-7F84-4056-985C-52EF6C99B548}" destId="{B4107FAF-38FC-45DD-9732-7AC875812702}" srcOrd="5" destOrd="0" presId="urn:microsoft.com/office/officeart/2005/8/layout/chevron2"/>
    <dgm:cxn modelId="{5F1B74F8-EAF5-4329-B3C6-BADF587C9D41}" type="presParOf" srcId="{2659162C-7F84-4056-985C-52EF6C99B548}" destId="{BAB474F6-CC02-4546-8FBD-30E05A68CEB2}" srcOrd="6" destOrd="0" presId="urn:microsoft.com/office/officeart/2005/8/layout/chevron2"/>
    <dgm:cxn modelId="{5D1766C2-B3DF-43FC-AB03-FEFCB4FA0E00}" type="presParOf" srcId="{BAB474F6-CC02-4546-8FBD-30E05A68CEB2}" destId="{C962F3D3-46C8-4E98-BEF6-DE7FAB19A012}" srcOrd="0" destOrd="0" presId="urn:microsoft.com/office/officeart/2005/8/layout/chevron2"/>
    <dgm:cxn modelId="{4F1631FD-7B2C-46FC-90AA-2E704450E90C}" type="presParOf" srcId="{BAB474F6-CC02-4546-8FBD-30E05A68CEB2}" destId="{2A6279A1-BE9C-419B-AF94-9636618963A9}" srcOrd="1" destOrd="0" presId="urn:microsoft.com/office/officeart/2005/8/layout/chevro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D2825-89F5-4BBE-A71E-EAD27B317182}">
      <dsp:nvSpPr>
        <dsp:cNvPr id="0" name=""/>
        <dsp:cNvSpPr/>
      </dsp:nvSpPr>
      <dsp:spPr>
        <a:xfrm rot="5400000">
          <a:off x="-128729" y="130276"/>
          <a:ext cx="858197" cy="600737"/>
        </a:xfrm>
        <a:prstGeom prst="chevron">
          <a:avLst/>
        </a:prstGeom>
        <a:solidFill>
          <a:srgbClr val="3333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Step 1</a:t>
          </a:r>
          <a:endParaRPr lang="en-US" sz="1500" kern="1200" dirty="0"/>
        </a:p>
      </dsp:txBody>
      <dsp:txXfrm rot="-5400000">
        <a:off x="2" y="301915"/>
        <a:ext cx="600737" cy="257460"/>
      </dsp:txXfrm>
    </dsp:sp>
    <dsp:sp modelId="{09953E80-ED91-4939-8EF7-C79678220FE2}">
      <dsp:nvSpPr>
        <dsp:cNvPr id="0" name=""/>
        <dsp:cNvSpPr/>
      </dsp:nvSpPr>
      <dsp:spPr>
        <a:xfrm rot="5400000">
          <a:off x="2776556" y="-2201798"/>
          <a:ext cx="557828" cy="4961862"/>
        </a:xfrm>
        <a:prstGeom prst="round2SameRect">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Maximum Wavelength range of each Band </a:t>
          </a:r>
          <a:endParaRPr lang="en-US" sz="2000" kern="1200" dirty="0"/>
        </a:p>
      </dsp:txBody>
      <dsp:txXfrm rot="-5400000">
        <a:off x="574540" y="27449"/>
        <a:ext cx="4934631" cy="503366"/>
      </dsp:txXfrm>
    </dsp:sp>
    <dsp:sp modelId="{4E7B0221-92DE-42AF-9FD5-71A6AF3DDC9D}">
      <dsp:nvSpPr>
        <dsp:cNvPr id="0" name=""/>
        <dsp:cNvSpPr/>
      </dsp:nvSpPr>
      <dsp:spPr>
        <a:xfrm rot="5400000">
          <a:off x="-128729" y="821052"/>
          <a:ext cx="858197" cy="600737"/>
        </a:xfrm>
        <a:prstGeom prst="chevron">
          <a:avLst/>
        </a:prstGeom>
        <a:solidFill>
          <a:srgbClr val="3333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Step 2</a:t>
          </a:r>
        </a:p>
      </dsp:txBody>
      <dsp:txXfrm rot="-5400000">
        <a:off x="2" y="992691"/>
        <a:ext cx="600737" cy="257460"/>
      </dsp:txXfrm>
    </dsp:sp>
    <dsp:sp modelId="{49ECCB77-651B-4A0F-9775-2D5C4B82A866}">
      <dsp:nvSpPr>
        <dsp:cNvPr id="0" name=""/>
        <dsp:cNvSpPr/>
      </dsp:nvSpPr>
      <dsp:spPr>
        <a:xfrm rot="5400000">
          <a:off x="2802754" y="-1493754"/>
          <a:ext cx="557828" cy="4961862"/>
        </a:xfrm>
        <a:prstGeom prst="round2SameRect">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Used ENVI to gather Landsat Band Data</a:t>
          </a:r>
          <a:endParaRPr lang="en-US" sz="2000" kern="1200" dirty="0"/>
        </a:p>
      </dsp:txBody>
      <dsp:txXfrm rot="-5400000">
        <a:off x="600738" y="735493"/>
        <a:ext cx="4934631" cy="503366"/>
      </dsp:txXfrm>
    </dsp:sp>
    <dsp:sp modelId="{E7CB2B90-3FBC-4563-94CC-6D33929B07CE}">
      <dsp:nvSpPr>
        <dsp:cNvPr id="0" name=""/>
        <dsp:cNvSpPr/>
      </dsp:nvSpPr>
      <dsp:spPr>
        <a:xfrm rot="5400000">
          <a:off x="-128729" y="1537282"/>
          <a:ext cx="858197" cy="600737"/>
        </a:xfrm>
        <a:prstGeom prst="chevron">
          <a:avLst/>
        </a:prstGeom>
        <a:solidFill>
          <a:srgbClr val="3333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Step 3</a:t>
          </a:r>
          <a:endParaRPr lang="en-US" sz="1500" kern="1200" dirty="0"/>
        </a:p>
      </dsp:txBody>
      <dsp:txXfrm rot="-5400000">
        <a:off x="2" y="1708921"/>
        <a:ext cx="600737" cy="257460"/>
      </dsp:txXfrm>
    </dsp:sp>
    <dsp:sp modelId="{26F5C8A4-CADD-4393-BBA3-E3E8D358492E}">
      <dsp:nvSpPr>
        <dsp:cNvPr id="0" name=""/>
        <dsp:cNvSpPr/>
      </dsp:nvSpPr>
      <dsp:spPr>
        <a:xfrm rot="5400000">
          <a:off x="2802754" y="-790250"/>
          <a:ext cx="557828" cy="4961862"/>
        </a:xfrm>
        <a:prstGeom prst="round2SameRect">
          <a:avLst/>
        </a:prstGeom>
        <a:solidFill>
          <a:schemeClr val="lt1">
            <a:alpha val="90000"/>
            <a:hueOff val="0"/>
            <a:satOff val="0"/>
            <a:lumOff val="0"/>
            <a:alphaOff val="0"/>
          </a:schemeClr>
        </a:solidFill>
        <a:ln w="25400" cap="flat" cmpd="sng" algn="ctr">
          <a:solidFill>
            <a:srgbClr val="333399"/>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Linear Regression</a:t>
          </a:r>
          <a:endParaRPr lang="en-US" sz="2400" kern="1200" dirty="0"/>
        </a:p>
      </dsp:txBody>
      <dsp:txXfrm rot="-5400000">
        <a:off x="600738" y="1438997"/>
        <a:ext cx="4934631" cy="503366"/>
      </dsp:txXfrm>
    </dsp:sp>
    <dsp:sp modelId="{C962F3D3-46C8-4E98-BEF6-DE7FAB19A012}">
      <dsp:nvSpPr>
        <dsp:cNvPr id="0" name=""/>
        <dsp:cNvSpPr/>
      </dsp:nvSpPr>
      <dsp:spPr>
        <a:xfrm rot="5400000">
          <a:off x="-128729" y="2228058"/>
          <a:ext cx="858197" cy="600737"/>
        </a:xfrm>
        <a:prstGeom prst="chevron">
          <a:avLst/>
        </a:prstGeom>
        <a:solidFill>
          <a:srgbClr val="3333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Step 4</a:t>
          </a:r>
        </a:p>
      </dsp:txBody>
      <dsp:txXfrm rot="-5400000">
        <a:off x="2" y="2399697"/>
        <a:ext cx="600737" cy="257460"/>
      </dsp:txXfrm>
    </dsp:sp>
    <dsp:sp modelId="{2A6279A1-BE9C-419B-AF94-9636618963A9}">
      <dsp:nvSpPr>
        <dsp:cNvPr id="0" name=""/>
        <dsp:cNvSpPr/>
      </dsp:nvSpPr>
      <dsp:spPr>
        <a:xfrm rot="5400000">
          <a:off x="2802754" y="-89960"/>
          <a:ext cx="557828" cy="4961862"/>
        </a:xfrm>
        <a:prstGeom prst="round2SameRect">
          <a:avLst/>
        </a:prstGeom>
        <a:solidFill>
          <a:schemeClr val="lt1">
            <a:alpha val="90000"/>
            <a:hueOff val="0"/>
            <a:satOff val="0"/>
            <a:lumOff val="0"/>
            <a:alphaOff val="0"/>
          </a:schemeClr>
        </a:solidFill>
        <a:ln w="25400" cap="flat" cmpd="sng" algn="ctr">
          <a:solidFill>
            <a:srgbClr val="333399"/>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Conversion</a:t>
          </a:r>
          <a:endParaRPr lang="en-US" sz="2000" kern="1200" dirty="0"/>
        </a:p>
        <a:p>
          <a:pPr marL="457200" lvl="2" indent="-228600" algn="l" defTabSz="889000">
            <a:lnSpc>
              <a:spcPct val="90000"/>
            </a:lnSpc>
            <a:spcBef>
              <a:spcPct val="0"/>
            </a:spcBef>
            <a:spcAft>
              <a:spcPct val="15000"/>
            </a:spcAft>
            <a:buChar char="••"/>
          </a:pPr>
          <a:r>
            <a:rPr lang="en-US" sz="2000" kern="1200" dirty="0" smtClean="0"/>
            <a:t>(Ex. 𝐿𝑎𝑛𝑑𝑠𝑎𝑡 𝐵2=.0032∗𝐵2+7.0011)</a:t>
          </a:r>
          <a:endParaRPr lang="en-US" sz="2000" kern="1200" dirty="0"/>
        </a:p>
      </dsp:txBody>
      <dsp:txXfrm rot="-5400000">
        <a:off x="600738" y="2139287"/>
        <a:ext cx="4934631" cy="50336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395386F6-C668-E64F-A814-AA4001C36451}" type="datetimeFigureOut">
              <a:rPr lang="en-US" smtClean="0"/>
              <a:t>7/18/12</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B3F6BE1C-B480-2341-AD29-1FEFD214CB27}" type="slidenum">
              <a:rPr lang="en-US" smtClean="0"/>
              <a:t>‹#›</a:t>
            </a:fld>
            <a:endParaRPr lang="en-US"/>
          </a:p>
        </p:txBody>
      </p:sp>
    </p:spTree>
    <p:extLst>
      <p:ext uri="{BB962C8B-B14F-4D97-AF65-F5344CB8AC3E}">
        <p14:creationId xmlns:p14="http://schemas.microsoft.com/office/powerpoint/2010/main" val="3428288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defRPr sz="1200">
                <a:latin typeface="Arial" charset="0"/>
              </a:defRPr>
            </a:lvl1pPr>
          </a:lstStyle>
          <a:p>
            <a:pPr>
              <a:defRPr/>
            </a:pPr>
            <a:endParaRPr lang="en-US"/>
          </a:p>
        </p:txBody>
      </p:sp>
      <p:sp>
        <p:nvSpPr>
          <p:cNvPr id="3075" name="Rectangle 3"/>
          <p:cNvSpPr>
            <a:spLocks noGrp="1" noChangeArrowheads="1"/>
          </p:cNvSpPr>
          <p:nvPr>
            <p:ph type="dt" idx="1"/>
          </p:nvPr>
        </p:nvSpPr>
        <p:spPr bwMode="auto">
          <a:xfrm>
            <a:off x="3898102" y="0"/>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a:defRPr sz="1200">
                <a:latin typeface="Arial" charset="0"/>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1117600" y="696913"/>
            <a:ext cx="4648200"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8182" y="4415790"/>
            <a:ext cx="5505450" cy="418338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29967"/>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defRPr sz="1200">
                <a:latin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3898102" y="8829967"/>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a:defRPr sz="1200">
                <a:latin typeface="Arial" pitchFamily="-112" charset="0"/>
              </a:defRPr>
            </a:lvl1pPr>
          </a:lstStyle>
          <a:p>
            <a:pPr>
              <a:defRPr/>
            </a:pPr>
            <a:fld id="{E829D0E6-263D-C14A-8F15-7AA06F9446F9}" type="slidenum">
              <a:rPr lang="en-US"/>
              <a:pPr>
                <a:defRPr/>
              </a:pPr>
              <a:t>‹#›</a:t>
            </a:fld>
            <a:endParaRPr lang="en-US"/>
          </a:p>
        </p:txBody>
      </p:sp>
    </p:spTree>
    <p:extLst>
      <p:ext uri="{BB962C8B-B14F-4D97-AF65-F5344CB8AC3E}">
        <p14:creationId xmlns:p14="http://schemas.microsoft.com/office/powerpoint/2010/main" val="21369494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4016731B-5D53-1243-BDFA-BEA52D7C5709}" type="slidenum">
              <a:rPr lang="en-US">
                <a:latin typeface="Arial" charset="0"/>
              </a:rPr>
              <a:pPr/>
              <a:t>1</a:t>
            </a:fld>
            <a:endParaRPr lang="en-US">
              <a:latin typeface="Arial"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sz="1600" dirty="0">
                <a:ea typeface="ＭＳ Ｐゴシック" charset="-128"/>
                <a:cs typeface="ＭＳ Ｐゴシック" charset="-128"/>
              </a:rPr>
              <a:t>Char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Some of the problems with the workflow included Google Earth marking the exact same GPS </a:t>
            </a:r>
            <a:r>
              <a:rPr lang="en-US" sz="1600" dirty="0" err="1"/>
              <a:t>coor</a:t>
            </a:r>
            <a:r>
              <a:rPr lang="en-US" sz="1600" dirty="0"/>
              <a:t>. on different locations,</a:t>
            </a:r>
          </a:p>
          <a:p>
            <a:r>
              <a:rPr lang="en-US" sz="1600" dirty="0"/>
              <a:t>The webcam software </a:t>
            </a:r>
            <a:r>
              <a:rPr lang="en-US" sz="1600" dirty="0" err="1"/>
              <a:t>Fwink</a:t>
            </a:r>
            <a:r>
              <a:rPr lang="en-US" sz="1600" dirty="0"/>
              <a:t> had poor resolution and did not have a way of identifying the data that matched with the images,</a:t>
            </a:r>
          </a:p>
          <a:p>
            <a:r>
              <a:rPr lang="en-US" sz="1600" dirty="0"/>
              <a:t>The spectral readings would not open because the spectrum was not correctly saved,</a:t>
            </a:r>
          </a:p>
          <a:p>
            <a:r>
              <a:rPr lang="en-US" sz="1600" dirty="0"/>
              <a:t>The spectrometer reached the maximum of its readings, which was </a:t>
            </a:r>
            <a:r>
              <a:rPr lang="en-US" sz="1600" dirty="0" smtClean="0"/>
              <a:t>65535</a:t>
            </a:r>
            <a:endParaRPr lang="en-US" sz="1600" dirty="0"/>
          </a:p>
          <a:p>
            <a:r>
              <a:rPr lang="en-US" sz="1600" dirty="0"/>
              <a:t>Every time the netbook was turned on, it would run updates to the Windows OS system,</a:t>
            </a:r>
          </a:p>
          <a:p>
            <a:r>
              <a:rPr lang="en-US" sz="1600" dirty="0"/>
              <a:t>And the file system was not accurate and the collected data would be unorganized.</a:t>
            </a:r>
          </a:p>
        </p:txBody>
      </p:sp>
      <p:sp>
        <p:nvSpPr>
          <p:cNvPr id="4" name="Slide Number Placeholder 3"/>
          <p:cNvSpPr>
            <a:spLocks noGrp="1"/>
          </p:cNvSpPr>
          <p:nvPr>
            <p:ph type="sldNum" sz="quarter" idx="10"/>
          </p:nvPr>
        </p:nvSpPr>
        <p:spPr/>
        <p:txBody>
          <a:bodyPr/>
          <a:lstStyle/>
          <a:p>
            <a:pPr>
              <a:defRPr/>
            </a:pPr>
            <a:fld id="{E829D0E6-263D-C14A-8F15-7AA06F9446F9}" type="slidenum">
              <a:rPr lang="en-US" smtClean="0"/>
              <a:pPr>
                <a:defRPr/>
              </a:pPr>
              <a:t>10</a:t>
            </a:fld>
            <a:endParaRPr lang="en-US"/>
          </a:p>
        </p:txBody>
      </p:sp>
    </p:spTree>
    <p:extLst>
      <p:ext uri="{BB962C8B-B14F-4D97-AF65-F5344CB8AC3E}">
        <p14:creationId xmlns:p14="http://schemas.microsoft.com/office/powerpoint/2010/main" val="1007151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 used a Garmin GPS system to mark our coordinates,</a:t>
            </a:r>
          </a:p>
          <a:p>
            <a:pPr defTabSz="924458">
              <a:defRPr/>
            </a:pPr>
            <a:r>
              <a:rPr lang="en-US" sz="1600" dirty="0"/>
              <a:t>Used Google Earth to import and export the GPS coordinates,</a:t>
            </a:r>
          </a:p>
          <a:p>
            <a:r>
              <a:rPr lang="en-US" sz="1600" dirty="0"/>
              <a:t>Creative Live! Central 3 to capture the image and turned on time-stamping,</a:t>
            </a:r>
          </a:p>
          <a:p>
            <a:r>
              <a:rPr lang="en-US" sz="1600" dirty="0"/>
              <a:t>Exported the spectrum files to tab delimited,</a:t>
            </a:r>
          </a:p>
          <a:p>
            <a:r>
              <a:rPr lang="en-US" sz="1600" dirty="0"/>
              <a:t>Changed the integration time and how much light the spectrometer was picking up,</a:t>
            </a:r>
          </a:p>
          <a:p>
            <a:r>
              <a:rPr lang="en-US" sz="1600" dirty="0"/>
              <a:t>And used Google Drive, specifically Google Spreadsheet, to enter in our data.</a:t>
            </a:r>
          </a:p>
        </p:txBody>
      </p:sp>
      <p:sp>
        <p:nvSpPr>
          <p:cNvPr id="4" name="Slide Number Placeholder 3"/>
          <p:cNvSpPr>
            <a:spLocks noGrp="1"/>
          </p:cNvSpPr>
          <p:nvPr>
            <p:ph type="sldNum" sz="quarter" idx="10"/>
          </p:nvPr>
        </p:nvSpPr>
        <p:spPr/>
        <p:txBody>
          <a:bodyPr/>
          <a:lstStyle/>
          <a:p>
            <a:pPr>
              <a:defRPr/>
            </a:pPr>
            <a:fld id="{E829D0E6-263D-C14A-8F15-7AA06F9446F9}" type="slidenum">
              <a:rPr lang="en-US" smtClean="0"/>
              <a:pPr>
                <a:defRPr/>
              </a:pPr>
              <a:t>11</a:t>
            </a:fld>
            <a:endParaRPr lang="en-US"/>
          </a:p>
        </p:txBody>
      </p:sp>
    </p:spTree>
    <p:extLst>
      <p:ext uri="{BB962C8B-B14F-4D97-AF65-F5344CB8AC3E}">
        <p14:creationId xmlns:p14="http://schemas.microsoft.com/office/powerpoint/2010/main" val="1052533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Char</a:t>
            </a:r>
          </a:p>
        </p:txBody>
      </p:sp>
      <p:sp>
        <p:nvSpPr>
          <p:cNvPr id="4" name="Slide Number Placeholder 3"/>
          <p:cNvSpPr>
            <a:spLocks noGrp="1"/>
          </p:cNvSpPr>
          <p:nvPr>
            <p:ph type="sldNum" sz="quarter" idx="10"/>
          </p:nvPr>
        </p:nvSpPr>
        <p:spPr/>
        <p:txBody>
          <a:bodyPr/>
          <a:lstStyle/>
          <a:p>
            <a:pPr>
              <a:defRPr/>
            </a:pPr>
            <a:fld id="{E829D0E6-263D-C14A-8F15-7AA06F9446F9}" type="slidenum">
              <a:rPr lang="en-US" smtClean="0"/>
              <a:pPr>
                <a:defRPr/>
              </a:pPr>
              <a:t>12</a:t>
            </a:fld>
            <a:endParaRPr lang="en-US"/>
          </a:p>
        </p:txBody>
      </p:sp>
    </p:spTree>
    <p:extLst>
      <p:ext uri="{BB962C8B-B14F-4D97-AF65-F5344CB8AC3E}">
        <p14:creationId xmlns:p14="http://schemas.microsoft.com/office/powerpoint/2010/main" val="46475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maximum wavelength range of each of the four bands utilized was taken and recorded for each sample point.</a:t>
            </a:r>
          </a:p>
          <a:p>
            <a:r>
              <a:rPr lang="en-US" sz="1600" dirty="0"/>
              <a:t>The team then entered the GPS </a:t>
            </a:r>
            <a:r>
              <a:rPr lang="en-US" sz="1600" dirty="0" err="1"/>
              <a:t>coor</a:t>
            </a:r>
            <a:r>
              <a:rPr lang="en-US" sz="1600" dirty="0"/>
              <a:t>. into ENVI to gather the Landsat band data of each location.</a:t>
            </a:r>
          </a:p>
          <a:p>
            <a:r>
              <a:rPr lang="en-US" sz="1600" dirty="0"/>
              <a:t>The max ranges were then used with the Landsat data in order to perform a linear regression.</a:t>
            </a:r>
          </a:p>
          <a:p>
            <a:r>
              <a:rPr lang="en-US" sz="1600" dirty="0"/>
              <a:t>From this linear regression, a </a:t>
            </a:r>
            <a:r>
              <a:rPr lang="en-US" sz="1600" dirty="0" err="1"/>
              <a:t>trendline</a:t>
            </a:r>
            <a:r>
              <a:rPr lang="en-US" sz="1600" dirty="0"/>
              <a:t> was used in order to gather a conversion formula to convert spectral readings into Landsat band data in order to feed it into a </a:t>
            </a:r>
            <a:r>
              <a:rPr lang="en-US" sz="1600" dirty="0" err="1"/>
              <a:t>nn</a:t>
            </a:r>
            <a:r>
              <a:rPr lang="en-US" sz="1600" dirty="0"/>
              <a:t>.</a:t>
            </a:r>
          </a:p>
          <a:p>
            <a:r>
              <a:rPr lang="en-US" sz="1600" dirty="0"/>
              <a:t>The picture shown below is a sample of the data entered into the spreadsheet that was used to feed into the neural network.</a:t>
            </a:r>
          </a:p>
          <a:p>
            <a:r>
              <a:rPr lang="en-US" sz="1600" dirty="0"/>
              <a:t>The picture shown does not display all of the data of the locations, because there was much data that went with one location.</a:t>
            </a:r>
          </a:p>
        </p:txBody>
      </p:sp>
      <p:sp>
        <p:nvSpPr>
          <p:cNvPr id="4" name="Slide Number Placeholder 3"/>
          <p:cNvSpPr>
            <a:spLocks noGrp="1"/>
          </p:cNvSpPr>
          <p:nvPr>
            <p:ph type="sldNum" sz="quarter" idx="10"/>
          </p:nvPr>
        </p:nvSpPr>
        <p:spPr/>
        <p:txBody>
          <a:bodyPr/>
          <a:lstStyle/>
          <a:p>
            <a:pPr>
              <a:defRPr/>
            </a:pPr>
            <a:fld id="{E829D0E6-263D-C14A-8F15-7AA06F9446F9}" type="slidenum">
              <a:rPr lang="en-US" smtClean="0"/>
              <a:pPr>
                <a:defRPr/>
              </a:pPr>
              <a:t>13</a:t>
            </a:fld>
            <a:endParaRPr lang="en-US"/>
          </a:p>
        </p:txBody>
      </p:sp>
    </p:spTree>
    <p:extLst>
      <p:ext uri="{BB962C8B-B14F-4D97-AF65-F5344CB8AC3E}">
        <p14:creationId xmlns:p14="http://schemas.microsoft.com/office/powerpoint/2010/main" val="937216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 is an example of a linear regression graph that the team had to perform.</a:t>
            </a:r>
          </a:p>
          <a:p>
            <a:r>
              <a:rPr lang="en-US" sz="1600" dirty="0"/>
              <a:t>It compares spectrometer band illuminants to Landsat Brightness Values.</a:t>
            </a:r>
          </a:p>
          <a:p>
            <a:r>
              <a:rPr lang="en-US" sz="1600" dirty="0"/>
              <a:t>Also the line on the graph is the </a:t>
            </a:r>
            <a:r>
              <a:rPr lang="en-US" sz="1600" dirty="0" err="1"/>
              <a:t>trendline</a:t>
            </a:r>
            <a:r>
              <a:rPr lang="en-US" sz="1600" dirty="0"/>
              <a:t> of the data points that are displayed on the graph.</a:t>
            </a:r>
          </a:p>
          <a:p>
            <a:r>
              <a:rPr lang="en-US" sz="1600" dirty="0"/>
              <a:t>Under the graph, the function that the </a:t>
            </a:r>
            <a:r>
              <a:rPr lang="en-US" sz="1600" dirty="0" err="1"/>
              <a:t>trendline</a:t>
            </a:r>
            <a:r>
              <a:rPr lang="en-US" sz="1600" dirty="0"/>
              <a:t> produced, along with the r-squared value of the line are included.</a:t>
            </a:r>
          </a:p>
          <a:p>
            <a:r>
              <a:rPr lang="en-US" sz="1600" dirty="0"/>
              <a:t>The r-squared value is used to determine if the function is accurate and if it can be trusted.</a:t>
            </a:r>
          </a:p>
          <a:p>
            <a:r>
              <a:rPr lang="en-US" sz="1600" dirty="0"/>
              <a:t>The function would then be used to convert the spectral readings into Landsat band data.</a:t>
            </a:r>
          </a:p>
        </p:txBody>
      </p:sp>
      <p:sp>
        <p:nvSpPr>
          <p:cNvPr id="4" name="Slide Number Placeholder 3"/>
          <p:cNvSpPr>
            <a:spLocks noGrp="1"/>
          </p:cNvSpPr>
          <p:nvPr>
            <p:ph type="sldNum" sz="quarter" idx="10"/>
          </p:nvPr>
        </p:nvSpPr>
        <p:spPr/>
        <p:txBody>
          <a:bodyPr/>
          <a:lstStyle/>
          <a:p>
            <a:pPr>
              <a:defRPr/>
            </a:pPr>
            <a:fld id="{E829D0E6-263D-C14A-8F15-7AA06F9446F9}" type="slidenum">
              <a:rPr lang="en-US" smtClean="0"/>
              <a:pPr>
                <a:defRPr/>
              </a:pPr>
              <a:t>14</a:t>
            </a:fld>
            <a:endParaRPr lang="en-US"/>
          </a:p>
        </p:txBody>
      </p:sp>
    </p:spTree>
    <p:extLst>
      <p:ext uri="{BB962C8B-B14F-4D97-AF65-F5344CB8AC3E}">
        <p14:creationId xmlns:p14="http://schemas.microsoft.com/office/powerpoint/2010/main" val="2830867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Char</a:t>
            </a:r>
          </a:p>
        </p:txBody>
      </p:sp>
      <p:sp>
        <p:nvSpPr>
          <p:cNvPr id="4" name="Slide Number Placeholder 3"/>
          <p:cNvSpPr>
            <a:spLocks noGrp="1"/>
          </p:cNvSpPr>
          <p:nvPr>
            <p:ph type="sldNum" sz="quarter" idx="10"/>
          </p:nvPr>
        </p:nvSpPr>
        <p:spPr/>
        <p:txBody>
          <a:bodyPr/>
          <a:lstStyle/>
          <a:p>
            <a:pPr>
              <a:defRPr/>
            </a:pPr>
            <a:fld id="{E829D0E6-263D-C14A-8F15-7AA06F9446F9}" type="slidenum">
              <a:rPr lang="en-US" smtClean="0"/>
              <a:pPr>
                <a:defRPr/>
              </a:pPr>
              <a:t>15</a:t>
            </a:fld>
            <a:endParaRPr lang="en-US"/>
          </a:p>
        </p:txBody>
      </p:sp>
    </p:spTree>
    <p:extLst>
      <p:ext uri="{BB962C8B-B14F-4D97-AF65-F5344CB8AC3E}">
        <p14:creationId xmlns:p14="http://schemas.microsoft.com/office/powerpoint/2010/main" val="2148480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Char</a:t>
            </a:r>
          </a:p>
        </p:txBody>
      </p:sp>
      <p:sp>
        <p:nvSpPr>
          <p:cNvPr id="4" name="Slide Number Placeholder 3"/>
          <p:cNvSpPr>
            <a:spLocks noGrp="1"/>
          </p:cNvSpPr>
          <p:nvPr>
            <p:ph type="sldNum" sz="quarter" idx="10"/>
          </p:nvPr>
        </p:nvSpPr>
        <p:spPr/>
        <p:txBody>
          <a:bodyPr/>
          <a:lstStyle/>
          <a:p>
            <a:pPr>
              <a:defRPr/>
            </a:pPr>
            <a:fld id="{E829D0E6-263D-C14A-8F15-7AA06F9446F9}" type="slidenum">
              <a:rPr lang="en-US" smtClean="0"/>
              <a:pPr>
                <a:defRPr/>
              </a:pPr>
              <a:t>16</a:t>
            </a:fld>
            <a:endParaRPr lang="en-US"/>
          </a:p>
        </p:txBody>
      </p:sp>
    </p:spTree>
    <p:extLst>
      <p:ext uri="{BB962C8B-B14F-4D97-AF65-F5344CB8AC3E}">
        <p14:creationId xmlns:p14="http://schemas.microsoft.com/office/powerpoint/2010/main" val="3265857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How to house all of the sensors?  Constructed an instrumentation platform called “The Spectator.”</a:t>
            </a:r>
          </a:p>
          <a:p>
            <a:r>
              <a:rPr lang="en-US" sz="1600" dirty="0"/>
              <a:t>How to design a workflow?  Save the spectrum as tab delimited files, </a:t>
            </a:r>
          </a:p>
          <a:p>
            <a:r>
              <a:rPr lang="en-US" sz="1600" dirty="0"/>
              <a:t>mark and name the GPS coordinates on the GPS system, used Creative Live! Central 3 to take reference image, imported GPS </a:t>
            </a:r>
            <a:r>
              <a:rPr lang="en-US" sz="1600" dirty="0" err="1"/>
              <a:t>coor</a:t>
            </a:r>
            <a:r>
              <a:rPr lang="en-US" sz="1600" dirty="0"/>
              <a:t>. and save as </a:t>
            </a:r>
            <a:r>
              <a:rPr lang="en-US" sz="1600" dirty="0" err="1"/>
              <a:t>kml</a:t>
            </a:r>
            <a:r>
              <a:rPr lang="en-US" sz="1600" dirty="0"/>
              <a:t> files, converted files to </a:t>
            </a:r>
            <a:r>
              <a:rPr lang="en-US" sz="1600" dirty="0" err="1"/>
              <a:t>csv</a:t>
            </a:r>
            <a:r>
              <a:rPr lang="en-US" sz="1600" dirty="0"/>
              <a:t> files, entered data, and GPS to recover band data.</a:t>
            </a:r>
          </a:p>
          <a:p>
            <a:r>
              <a:rPr lang="en-US" sz="1600" dirty="0"/>
              <a:t>Correlation between </a:t>
            </a:r>
            <a:r>
              <a:rPr lang="en-US" sz="1600" dirty="0" err="1"/>
              <a:t>landsat</a:t>
            </a:r>
            <a:r>
              <a:rPr lang="en-US" sz="1600" dirty="0"/>
              <a:t> and spectral?  Took max of each of 4 bands utilized, illuminants to brightness values.</a:t>
            </a:r>
          </a:p>
          <a:p>
            <a:r>
              <a:rPr lang="en-US" sz="1600" dirty="0"/>
              <a:t>Train Neural network?  Use </a:t>
            </a:r>
            <a:r>
              <a:rPr lang="en-US" sz="1600" dirty="0" err="1"/>
              <a:t>arff</a:t>
            </a:r>
            <a:r>
              <a:rPr lang="en-US" sz="1600" dirty="0"/>
              <a:t> file and WEKA’s Multilayer perception function.</a:t>
            </a:r>
          </a:p>
          <a:p>
            <a:r>
              <a:rPr lang="en-US" sz="1600" dirty="0"/>
              <a:t>Yes, WEKA can classify land cover types.</a:t>
            </a:r>
          </a:p>
        </p:txBody>
      </p:sp>
      <p:sp>
        <p:nvSpPr>
          <p:cNvPr id="4" name="Slide Number Placeholder 3"/>
          <p:cNvSpPr>
            <a:spLocks noGrp="1"/>
          </p:cNvSpPr>
          <p:nvPr>
            <p:ph type="sldNum" sz="quarter" idx="10"/>
          </p:nvPr>
        </p:nvSpPr>
        <p:spPr/>
        <p:txBody>
          <a:bodyPr/>
          <a:lstStyle/>
          <a:p>
            <a:pPr>
              <a:defRPr/>
            </a:pPr>
            <a:fld id="{E829D0E6-263D-C14A-8F15-7AA06F9446F9}" type="slidenum">
              <a:rPr lang="en-US" smtClean="0"/>
              <a:pPr>
                <a:defRPr/>
              </a:pPr>
              <a:t>17</a:t>
            </a:fld>
            <a:endParaRPr lang="en-US"/>
          </a:p>
        </p:txBody>
      </p:sp>
    </p:spTree>
    <p:extLst>
      <p:ext uri="{BB962C8B-B14F-4D97-AF65-F5344CB8AC3E}">
        <p14:creationId xmlns:p14="http://schemas.microsoft.com/office/powerpoint/2010/main" val="2185552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Char</a:t>
            </a:r>
          </a:p>
        </p:txBody>
      </p:sp>
      <p:sp>
        <p:nvSpPr>
          <p:cNvPr id="4" name="Slide Number Placeholder 3"/>
          <p:cNvSpPr>
            <a:spLocks noGrp="1"/>
          </p:cNvSpPr>
          <p:nvPr>
            <p:ph type="sldNum" sz="quarter" idx="10"/>
          </p:nvPr>
        </p:nvSpPr>
        <p:spPr/>
        <p:txBody>
          <a:bodyPr/>
          <a:lstStyle/>
          <a:p>
            <a:pPr>
              <a:defRPr/>
            </a:pPr>
            <a:fld id="{E829D0E6-263D-C14A-8F15-7AA06F9446F9}" type="slidenum">
              <a:rPr lang="en-US" smtClean="0"/>
              <a:pPr>
                <a:defRPr/>
              </a:pPr>
              <a:t>18</a:t>
            </a:fld>
            <a:endParaRPr lang="en-US"/>
          </a:p>
        </p:txBody>
      </p:sp>
    </p:spTree>
    <p:extLst>
      <p:ext uri="{BB962C8B-B14F-4D97-AF65-F5344CB8AC3E}">
        <p14:creationId xmlns:p14="http://schemas.microsoft.com/office/powerpoint/2010/main" val="725355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06E16375-ED26-FC4C-B503-640B8D522B4C}" type="slidenum">
              <a:rPr lang="en-US">
                <a:latin typeface="Arial" charset="0"/>
              </a:rPr>
              <a:pPr/>
              <a:t>19</a:t>
            </a:fld>
            <a:endParaRPr lang="en-US">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lang="en-US" sz="1600" dirty="0">
                <a:ea typeface="ＭＳ Ｐゴシック" charset="-128"/>
                <a:cs typeface="ＭＳ Ｐゴシック" charset="-128"/>
              </a:rPr>
              <a:t>Both answer Questions.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Char first</a:t>
            </a:r>
          </a:p>
          <a:p>
            <a:r>
              <a:rPr lang="en-US" sz="1600" dirty="0"/>
              <a:t>Good evening, my name is Bernard Aldrich Jr. and I am a rising JUNIOR at Jackson State University and my major is Computer Science.</a:t>
            </a:r>
          </a:p>
          <a:p>
            <a:r>
              <a:rPr lang="en-US" sz="1600" dirty="0"/>
              <a:t>Char last</a:t>
            </a:r>
          </a:p>
        </p:txBody>
      </p:sp>
      <p:sp>
        <p:nvSpPr>
          <p:cNvPr id="4" name="Slide Number Placeholder 3"/>
          <p:cNvSpPr>
            <a:spLocks noGrp="1"/>
          </p:cNvSpPr>
          <p:nvPr>
            <p:ph type="sldNum" sz="quarter" idx="10"/>
          </p:nvPr>
        </p:nvSpPr>
        <p:spPr/>
        <p:txBody>
          <a:bodyPr/>
          <a:lstStyle/>
          <a:p>
            <a:pPr>
              <a:defRPr/>
            </a:pPr>
            <a:fld id="{E829D0E6-263D-C14A-8F15-7AA06F9446F9}" type="slidenum">
              <a:rPr lang="en-US" smtClean="0"/>
              <a:pPr>
                <a:defRPr/>
              </a:pPr>
              <a:t>2</a:t>
            </a:fld>
            <a:endParaRPr lang="en-US"/>
          </a:p>
        </p:txBody>
      </p:sp>
    </p:spTree>
    <p:extLst>
      <p:ext uri="{BB962C8B-B14F-4D97-AF65-F5344CB8AC3E}">
        <p14:creationId xmlns:p14="http://schemas.microsoft.com/office/powerpoint/2010/main" val="1125589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A732C473-4BA6-BD4D-8DB8-2E6ABE254259}" type="slidenum">
              <a:rPr lang="en-US">
                <a:latin typeface="Arial" charset="0"/>
              </a:rPr>
              <a:pPr/>
              <a:t>3</a:t>
            </a:fld>
            <a:endParaRPr lang="en-US">
              <a:latin typeface="Arial"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sz="1600" dirty="0">
                <a:ea typeface="ＭＳ Ｐゴシック" charset="-128"/>
                <a:cs typeface="ＭＳ Ｐゴシック" charset="-128"/>
              </a:rPr>
              <a:t>Char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Char</a:t>
            </a:r>
          </a:p>
        </p:txBody>
      </p:sp>
      <p:sp>
        <p:nvSpPr>
          <p:cNvPr id="4" name="Slide Number Placeholder 3"/>
          <p:cNvSpPr>
            <a:spLocks noGrp="1"/>
          </p:cNvSpPr>
          <p:nvPr>
            <p:ph type="sldNum" sz="quarter" idx="10"/>
          </p:nvPr>
        </p:nvSpPr>
        <p:spPr/>
        <p:txBody>
          <a:bodyPr/>
          <a:lstStyle/>
          <a:p>
            <a:pPr>
              <a:defRPr/>
            </a:pPr>
            <a:fld id="{E829D0E6-263D-C14A-8F15-7AA06F9446F9}" type="slidenum">
              <a:rPr lang="en-US" smtClean="0"/>
              <a:pPr>
                <a:defRPr/>
              </a:pPr>
              <a:t>4</a:t>
            </a:fld>
            <a:endParaRPr lang="en-US"/>
          </a:p>
        </p:txBody>
      </p:sp>
    </p:spTree>
    <p:extLst>
      <p:ext uri="{BB962C8B-B14F-4D97-AF65-F5344CB8AC3E}">
        <p14:creationId xmlns:p14="http://schemas.microsoft.com/office/powerpoint/2010/main" val="644579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basic concept of our project was to gather ground-</a:t>
            </a:r>
            <a:r>
              <a:rPr lang="en-US" sz="1600" dirty="0" err="1"/>
              <a:t>truthed</a:t>
            </a:r>
            <a:r>
              <a:rPr lang="en-US" sz="1600" dirty="0"/>
              <a:t> spectral readings and match them to Landsat band data</a:t>
            </a:r>
          </a:p>
          <a:p>
            <a:r>
              <a:rPr lang="en-US" sz="1600" dirty="0"/>
              <a:t>to feed them into a neural network in order for that neural network to classify  spectral signatures of two land cover types with at least 86% accuracy.</a:t>
            </a:r>
          </a:p>
          <a:p>
            <a:r>
              <a:rPr lang="en-US" sz="1600" dirty="0"/>
              <a:t>How to construct a sensor platform to house lab sensor equipment.</a:t>
            </a:r>
          </a:p>
          <a:p>
            <a:r>
              <a:rPr lang="en-US" sz="1600" dirty="0"/>
              <a:t>Design a workflow for quick data gathering in the field.</a:t>
            </a:r>
          </a:p>
          <a:p>
            <a:r>
              <a:rPr lang="en-US" sz="1600" dirty="0"/>
              <a:t>The correlation between Spectral Readings and Landsat Band Data.</a:t>
            </a:r>
          </a:p>
          <a:p>
            <a:r>
              <a:rPr lang="en-US" sz="1600" dirty="0"/>
              <a:t>How to train a neural network to be able to classify land cover types with at least 86% accuracy.</a:t>
            </a:r>
          </a:p>
        </p:txBody>
      </p:sp>
      <p:sp>
        <p:nvSpPr>
          <p:cNvPr id="4" name="Slide Number Placeholder 3"/>
          <p:cNvSpPr>
            <a:spLocks noGrp="1"/>
          </p:cNvSpPr>
          <p:nvPr>
            <p:ph type="sldNum" sz="quarter" idx="10"/>
          </p:nvPr>
        </p:nvSpPr>
        <p:spPr/>
        <p:txBody>
          <a:bodyPr/>
          <a:lstStyle/>
          <a:p>
            <a:pPr>
              <a:defRPr/>
            </a:pPr>
            <a:fld id="{E829D0E6-263D-C14A-8F15-7AA06F9446F9}" type="slidenum">
              <a:rPr lang="en-US" smtClean="0"/>
              <a:pPr>
                <a:defRPr/>
              </a:pPr>
              <a:t>5</a:t>
            </a:fld>
            <a:endParaRPr lang="en-US"/>
          </a:p>
        </p:txBody>
      </p:sp>
    </p:spTree>
    <p:extLst>
      <p:ext uri="{BB962C8B-B14F-4D97-AF65-F5344CB8AC3E}">
        <p14:creationId xmlns:p14="http://schemas.microsoft.com/office/powerpoint/2010/main" val="1556512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Used Ocean Optics </a:t>
            </a:r>
            <a:r>
              <a:rPr lang="en-US" sz="1600" dirty="0" err="1"/>
              <a:t>Spectrasuite</a:t>
            </a:r>
            <a:r>
              <a:rPr lang="en-US" sz="1600" dirty="0"/>
              <a:t> to take spectral readings.</a:t>
            </a:r>
          </a:p>
          <a:p>
            <a:r>
              <a:rPr lang="en-US" sz="1600" dirty="0"/>
              <a:t>Google Earth to import GPS </a:t>
            </a:r>
            <a:r>
              <a:rPr lang="en-US" sz="1600" dirty="0" err="1"/>
              <a:t>coor</a:t>
            </a:r>
            <a:r>
              <a:rPr lang="en-US" sz="1600" dirty="0"/>
              <a:t>. of a GPS system and save them as keyhole markup language files.</a:t>
            </a:r>
          </a:p>
          <a:p>
            <a:r>
              <a:rPr lang="en-US" sz="1600" dirty="0"/>
              <a:t>KMLCSV Converter to convert the </a:t>
            </a:r>
            <a:r>
              <a:rPr lang="en-US" sz="1600" dirty="0" err="1"/>
              <a:t>kml</a:t>
            </a:r>
            <a:r>
              <a:rPr lang="en-US" sz="1600" dirty="0"/>
              <a:t> files to comma separated value files.</a:t>
            </a:r>
          </a:p>
          <a:p>
            <a:r>
              <a:rPr lang="en-US" sz="1600" dirty="0"/>
              <a:t>Creative Live! Central 3 to capture reference images.</a:t>
            </a:r>
          </a:p>
          <a:p>
            <a:r>
              <a:rPr lang="en-US" sz="1600" dirty="0" err="1"/>
              <a:t>Exelis</a:t>
            </a:r>
            <a:r>
              <a:rPr lang="en-US" sz="1600" dirty="0"/>
              <a:t> </a:t>
            </a:r>
            <a:r>
              <a:rPr lang="en-US" sz="1600" dirty="0" err="1"/>
              <a:t>Envi</a:t>
            </a:r>
            <a:r>
              <a:rPr lang="en-US" sz="1600" dirty="0"/>
              <a:t> 5.0 to obtain Landsat band data from the GPS </a:t>
            </a:r>
            <a:r>
              <a:rPr lang="en-US" sz="1600" dirty="0" err="1"/>
              <a:t>coor</a:t>
            </a:r>
            <a:r>
              <a:rPr lang="en-US" sz="1600" dirty="0"/>
              <a:t>.</a:t>
            </a:r>
          </a:p>
          <a:p>
            <a:r>
              <a:rPr lang="en-US" sz="1600" dirty="0"/>
              <a:t>Google Spreadsheet to enter in the data in one organized place.</a:t>
            </a:r>
          </a:p>
          <a:p>
            <a:r>
              <a:rPr lang="en-US" sz="1600" dirty="0"/>
              <a:t>Microsoft Excel to perform a linear regression on the spectral readings and Landsat band data.</a:t>
            </a:r>
          </a:p>
          <a:p>
            <a:r>
              <a:rPr lang="en-US" sz="1600" dirty="0"/>
              <a:t>And the University’s of Waikato’s WEKA to classify the land cover types.</a:t>
            </a:r>
          </a:p>
        </p:txBody>
      </p:sp>
      <p:sp>
        <p:nvSpPr>
          <p:cNvPr id="4" name="Slide Number Placeholder 3"/>
          <p:cNvSpPr>
            <a:spLocks noGrp="1"/>
          </p:cNvSpPr>
          <p:nvPr>
            <p:ph type="sldNum" sz="quarter" idx="10"/>
          </p:nvPr>
        </p:nvSpPr>
        <p:spPr/>
        <p:txBody>
          <a:bodyPr/>
          <a:lstStyle/>
          <a:p>
            <a:pPr>
              <a:defRPr/>
            </a:pPr>
            <a:fld id="{E829D0E6-263D-C14A-8F15-7AA06F9446F9}" type="slidenum">
              <a:rPr lang="en-US" smtClean="0"/>
              <a:pPr>
                <a:defRPr/>
              </a:pPr>
              <a:t>6</a:t>
            </a:fld>
            <a:endParaRPr lang="en-US"/>
          </a:p>
        </p:txBody>
      </p:sp>
    </p:spTree>
    <p:extLst>
      <p:ext uri="{BB962C8B-B14F-4D97-AF65-F5344CB8AC3E}">
        <p14:creationId xmlns:p14="http://schemas.microsoft.com/office/powerpoint/2010/main" val="3549581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Ocean Optics Spectrometer was used in order to gather the spectral readings.</a:t>
            </a:r>
          </a:p>
          <a:p>
            <a:r>
              <a:rPr lang="en-US" sz="1600" dirty="0"/>
              <a:t>Creative webcam to take the reference image of the sample location.</a:t>
            </a:r>
          </a:p>
          <a:p>
            <a:r>
              <a:rPr lang="en-US" sz="1600" dirty="0"/>
              <a:t>A Garmin GPS 60CSX system to mark and track the GPS coordinates.</a:t>
            </a:r>
          </a:p>
          <a:p>
            <a:r>
              <a:rPr lang="en-US" sz="1600" dirty="0"/>
              <a:t>An ASUS Triple E netbook to gather and store our data.</a:t>
            </a:r>
          </a:p>
          <a:p>
            <a:r>
              <a:rPr lang="en-US" sz="1600" dirty="0"/>
              <a:t>(Look and wait for Char to finish speaking)</a:t>
            </a:r>
          </a:p>
        </p:txBody>
      </p:sp>
      <p:sp>
        <p:nvSpPr>
          <p:cNvPr id="4" name="Slide Number Placeholder 3"/>
          <p:cNvSpPr>
            <a:spLocks noGrp="1"/>
          </p:cNvSpPr>
          <p:nvPr>
            <p:ph type="sldNum" sz="quarter" idx="10"/>
          </p:nvPr>
        </p:nvSpPr>
        <p:spPr/>
        <p:txBody>
          <a:bodyPr/>
          <a:lstStyle/>
          <a:p>
            <a:pPr>
              <a:defRPr/>
            </a:pPr>
            <a:fld id="{E829D0E6-263D-C14A-8F15-7AA06F9446F9}" type="slidenum">
              <a:rPr lang="en-US" smtClean="0"/>
              <a:pPr>
                <a:defRPr/>
              </a:pPr>
              <a:t>7</a:t>
            </a:fld>
            <a:endParaRPr lang="en-US"/>
          </a:p>
        </p:txBody>
      </p:sp>
    </p:spTree>
    <p:extLst>
      <p:ext uri="{BB962C8B-B14F-4D97-AF65-F5344CB8AC3E}">
        <p14:creationId xmlns:p14="http://schemas.microsoft.com/office/powerpoint/2010/main" val="3900130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Char</a:t>
            </a:r>
          </a:p>
        </p:txBody>
      </p:sp>
      <p:sp>
        <p:nvSpPr>
          <p:cNvPr id="4" name="Slide Number Placeholder 3"/>
          <p:cNvSpPr>
            <a:spLocks noGrp="1"/>
          </p:cNvSpPr>
          <p:nvPr>
            <p:ph type="sldNum" sz="quarter" idx="10"/>
          </p:nvPr>
        </p:nvSpPr>
        <p:spPr/>
        <p:txBody>
          <a:bodyPr/>
          <a:lstStyle/>
          <a:p>
            <a:pPr>
              <a:defRPr/>
            </a:pPr>
            <a:fld id="{E829D0E6-263D-C14A-8F15-7AA06F9446F9}" type="slidenum">
              <a:rPr lang="en-US" smtClean="0"/>
              <a:pPr>
                <a:defRPr/>
              </a:pPr>
              <a:t>8</a:t>
            </a:fld>
            <a:endParaRPr lang="en-US"/>
          </a:p>
        </p:txBody>
      </p:sp>
    </p:spTree>
    <p:extLst>
      <p:ext uri="{BB962C8B-B14F-4D97-AF65-F5344CB8AC3E}">
        <p14:creationId xmlns:p14="http://schemas.microsoft.com/office/powerpoint/2010/main" val="3482260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initial workflow  software included  Google Earth, which was used to import, track, and mark the GPS coordinates;</a:t>
            </a:r>
          </a:p>
          <a:p>
            <a:r>
              <a:rPr lang="en-US" sz="1600" dirty="0" err="1"/>
              <a:t>Fwink</a:t>
            </a:r>
            <a:r>
              <a:rPr lang="en-US" sz="1600" dirty="0"/>
              <a:t>, a webcam software that allowed the team to capture reference images of the sample locations;</a:t>
            </a:r>
          </a:p>
          <a:p>
            <a:r>
              <a:rPr lang="en-US" sz="1600" dirty="0"/>
              <a:t>and Ocean Optics </a:t>
            </a:r>
            <a:r>
              <a:rPr lang="en-US" sz="1600" dirty="0" err="1"/>
              <a:t>SpectraSuite</a:t>
            </a:r>
            <a:r>
              <a:rPr lang="en-US" sz="1600" dirty="0"/>
              <a:t>, which allowed the team to record spectral readings.</a:t>
            </a:r>
          </a:p>
          <a:p>
            <a:r>
              <a:rPr lang="en-US" sz="1600" dirty="0"/>
              <a:t>The picture shown in the bottom left corner of the slide is how we initially chose the sample locations. </a:t>
            </a:r>
          </a:p>
          <a:p>
            <a:r>
              <a:rPr lang="en-US" sz="1600" dirty="0"/>
              <a:t>We covered five sample locations, four on the outer corners and one in the middle, in order to stay inside of one pixel.</a:t>
            </a:r>
          </a:p>
        </p:txBody>
      </p:sp>
      <p:sp>
        <p:nvSpPr>
          <p:cNvPr id="4" name="Slide Number Placeholder 3"/>
          <p:cNvSpPr>
            <a:spLocks noGrp="1"/>
          </p:cNvSpPr>
          <p:nvPr>
            <p:ph type="sldNum" sz="quarter" idx="10"/>
          </p:nvPr>
        </p:nvSpPr>
        <p:spPr/>
        <p:txBody>
          <a:bodyPr/>
          <a:lstStyle/>
          <a:p>
            <a:pPr>
              <a:defRPr/>
            </a:pPr>
            <a:fld id="{E829D0E6-263D-C14A-8F15-7AA06F9446F9}" type="slidenum">
              <a:rPr lang="en-US" smtClean="0"/>
              <a:pPr>
                <a:defRPr/>
              </a:pPr>
              <a:t>9</a:t>
            </a:fld>
            <a:endParaRPr lang="en-US"/>
          </a:p>
        </p:txBody>
      </p:sp>
    </p:spTree>
    <p:extLst>
      <p:ext uri="{BB962C8B-B14F-4D97-AF65-F5344CB8AC3E}">
        <p14:creationId xmlns:p14="http://schemas.microsoft.com/office/powerpoint/2010/main" val="4265991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685800"/>
            <a:ext cx="22098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685800"/>
            <a:ext cx="64770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D062B9F0-B648-E544-8C69-747C6C115636}" type="slidenum">
              <a:rPr lang="en-US"/>
              <a:pPr>
                <a:defRPr/>
              </a:pPr>
              <a:t>‹#›</a:t>
            </a:fld>
            <a:r>
              <a:rPr lang="en-US"/>
              <a:t> of 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348A68EB-C4C7-8D4A-B574-63E7DA8FE0E0}" type="slidenum">
              <a:rPr lang="en-US"/>
              <a:pPr>
                <a:defRPr/>
              </a:pPr>
              <a:t>‹#›</a:t>
            </a:fld>
            <a:r>
              <a:rPr lang="en-US"/>
              <a:t> of 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BC2C3F8D-D499-1548-8090-6DED4AA2EAC4}" type="slidenum">
              <a:rPr lang="en-US"/>
              <a:pPr>
                <a:defRPr/>
              </a:pPr>
              <a:t>‹#›</a:t>
            </a:fld>
            <a:r>
              <a:rPr lang="en-US"/>
              <a:t> of 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93838"/>
            <a:ext cx="4038600" cy="4297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93838"/>
            <a:ext cx="4038600" cy="4297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ln/>
        </p:spPr>
        <p:txBody>
          <a:bodyPr/>
          <a:lstStyle>
            <a:lvl1pPr>
              <a:defRPr/>
            </a:lvl1pPr>
          </a:lstStyle>
          <a:p>
            <a:pPr>
              <a:defRPr/>
            </a:pPr>
            <a:fld id="{0606D7EF-ED63-584B-AC3F-A82E40825DE4}" type="slidenum">
              <a:rPr lang="en-US"/>
              <a:pPr>
                <a:defRPr/>
              </a:pPr>
              <a:t>‹#›</a:t>
            </a:fld>
            <a:r>
              <a:rPr lang="en-US"/>
              <a:t> of 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a:ln/>
        </p:spPr>
        <p:txBody>
          <a:bodyPr/>
          <a:lstStyle>
            <a:lvl1pPr>
              <a:defRPr/>
            </a:lvl1pPr>
          </a:lstStyle>
          <a:p>
            <a:pPr>
              <a:defRPr/>
            </a:pPr>
            <a:fld id="{49083854-6BE3-754C-9393-2A1E394B62CD}" type="slidenum">
              <a:rPr lang="en-US"/>
              <a:pPr>
                <a:defRPr/>
              </a:pPr>
              <a:t>‹#›</a:t>
            </a:fld>
            <a:r>
              <a:rPr lang="en-US"/>
              <a:t> of XX</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pPr>
              <a:defRPr/>
            </a:pPr>
            <a:fld id="{0577E142-D5EA-B648-8EFA-2FE2E397852D}" type="slidenum">
              <a:rPr lang="en-US"/>
              <a:pPr>
                <a:defRPr/>
              </a:pPr>
              <a:t>‹#›</a:t>
            </a:fld>
            <a:r>
              <a:rPr lang="en-US"/>
              <a:t> of 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49988336-DDF0-5D49-8D87-15C90AD6C942}" type="slidenum">
              <a:rPr lang="en-US"/>
              <a:pPr>
                <a:defRPr/>
              </a:pPr>
              <a:t>‹#›</a:t>
            </a:fld>
            <a:r>
              <a:rPr lang="en-US"/>
              <a:t> of XX</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99209EFC-944A-9442-AFA6-549D839E66DB}" type="slidenum">
              <a:rPr lang="en-US"/>
              <a:pPr>
                <a:defRPr/>
              </a:pPr>
              <a:t>‹#›</a:t>
            </a:fld>
            <a:r>
              <a:rPr lang="en-US"/>
              <a:t> of 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2FA366B3-373C-4B49-8893-5B679144AD64}" type="slidenum">
              <a:rPr lang="en-US"/>
              <a:pPr>
                <a:defRPr/>
              </a:pPr>
              <a:t>‹#›</a:t>
            </a:fld>
            <a:r>
              <a:rPr lang="en-US"/>
              <a:t> of XX</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661AE1A1-F7AE-3540-BC5F-4F723238CB2E}" type="slidenum">
              <a:rPr lang="en-US"/>
              <a:pPr>
                <a:defRPr/>
              </a:pPr>
              <a:t>‹#›</a:t>
            </a:fld>
            <a:r>
              <a:rPr lang="en-US"/>
              <a:t> of XX</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5165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516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F89FEE97-E950-C147-829C-86A1E732CF16}" type="slidenum">
              <a:rPr lang="en-US"/>
              <a:pPr>
                <a:defRPr/>
              </a:pPr>
              <a:t>‹#›</a:t>
            </a:fld>
            <a:r>
              <a:rPr lang="en-US"/>
              <a:t> of XX</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93838"/>
            <a:ext cx="4038600" cy="4297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93838"/>
            <a:ext cx="4038600" cy="2071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17925"/>
            <a:ext cx="4038600" cy="2073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sldNum" sz="quarter" idx="10"/>
          </p:nvPr>
        </p:nvSpPr>
        <p:spPr>
          <a:ln/>
        </p:spPr>
        <p:txBody>
          <a:bodyPr/>
          <a:lstStyle>
            <a:lvl1pPr>
              <a:defRPr/>
            </a:lvl1pPr>
          </a:lstStyle>
          <a:p>
            <a:pPr>
              <a:defRPr/>
            </a:pPr>
            <a:fld id="{A6D248AC-96B4-A341-A028-599D1A2D3224}" type="slidenum">
              <a:rPr lang="en-US"/>
              <a:pPr>
                <a:defRPr/>
              </a:pPr>
              <a:t>‹#›</a:t>
            </a:fld>
            <a:r>
              <a:rPr lang="en-US"/>
              <a:t> of 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905000"/>
            <a:ext cx="4343400" cy="289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343400" cy="289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auto">
          <a:xfrm>
            <a:off x="152400" y="685800"/>
            <a:ext cx="883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5"/>
          <p:cNvSpPr>
            <a:spLocks noGrp="1" noChangeArrowheads="1"/>
          </p:cNvSpPr>
          <p:nvPr>
            <p:ph type="body" idx="1"/>
          </p:nvPr>
        </p:nvSpPr>
        <p:spPr bwMode="auto">
          <a:xfrm>
            <a:off x="152400" y="1905000"/>
            <a:ext cx="8839200"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1"/>
            <a:r>
              <a:rPr lang="en-US"/>
              <a:t>Third level</a:t>
            </a:r>
          </a:p>
          <a:p>
            <a:pPr lvl="2"/>
            <a:r>
              <a:rPr lang="en-US"/>
              <a:t>Fourth level</a:t>
            </a:r>
          </a:p>
          <a:p>
            <a:pPr lvl="3"/>
            <a:r>
              <a:rPr lang="en-US"/>
              <a:t>Fifth level</a:t>
            </a:r>
          </a:p>
        </p:txBody>
      </p:sp>
      <p:pic>
        <p:nvPicPr>
          <p:cNvPr id="1028" name="Picture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bwMode="auto">
          <a:xfrm>
            <a:off x="1579" y="0"/>
            <a:ext cx="9140842" cy="6858000"/>
          </a:xfrm>
          <a:prstGeom prst="rect">
            <a:avLst/>
          </a:prstGeom>
          <a:noFill/>
          <a:ln w="9525">
            <a:noFill/>
            <a:miter lim="800000"/>
            <a:headEnd/>
            <a:tailEnd/>
          </a:ln>
        </p:spPr>
      </p:pic>
      <p:sp>
        <p:nvSpPr>
          <p:cNvPr id="5" name="Rectangle 4"/>
          <p:cNvSpPr/>
          <p:nvPr userDrawn="1"/>
        </p:nvSpPr>
        <p:spPr>
          <a:xfrm>
            <a:off x="0" y="6082547"/>
            <a:ext cx="9144000" cy="712706"/>
          </a:xfrm>
          <a:prstGeom prst="rect">
            <a:avLst/>
          </a:prstGeom>
          <a:gradFill flip="none" rotWithShape="1">
            <a:gsLst>
              <a:gs pos="0">
                <a:srgbClr val="FFF4D1">
                  <a:shade val="30000"/>
                  <a:satMod val="115000"/>
                </a:srgbClr>
              </a:gs>
              <a:gs pos="50000">
                <a:srgbClr val="FFF4D1">
                  <a:shade val="67500"/>
                  <a:satMod val="115000"/>
                </a:srgbClr>
              </a:gs>
              <a:gs pos="100000">
                <a:srgbClr val="FFF4D1">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smtClean="0">
              <a:solidFill>
                <a:srgbClr val="302825"/>
              </a:solidFill>
            </a:endParaRPr>
          </a:p>
        </p:txBody>
      </p:sp>
      <p:sp>
        <p:nvSpPr>
          <p:cNvPr id="6" name="Rectangle 5"/>
          <p:cNvSpPr/>
          <p:nvPr userDrawn="1"/>
        </p:nvSpPr>
        <p:spPr>
          <a:xfrm>
            <a:off x="0" y="0"/>
            <a:ext cx="9144000" cy="134527"/>
          </a:xfrm>
          <a:prstGeom prst="rect">
            <a:avLst/>
          </a:prstGeom>
          <a:gradFill flip="none" rotWithShape="1">
            <a:gsLst>
              <a:gs pos="0">
                <a:srgbClr val="FFF4D1">
                  <a:shade val="30000"/>
                  <a:satMod val="115000"/>
                </a:srgbClr>
              </a:gs>
              <a:gs pos="50000">
                <a:srgbClr val="FFF4D1">
                  <a:shade val="67500"/>
                  <a:satMod val="115000"/>
                </a:srgbClr>
              </a:gs>
              <a:gs pos="100000">
                <a:srgbClr val="FFF4D1">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smtClean="0">
              <a:solidFill>
                <a:srgbClr val="302825"/>
              </a:solidFill>
            </a:endParaRPr>
          </a:p>
        </p:txBody>
      </p:sp>
      <p:sp>
        <p:nvSpPr>
          <p:cNvPr id="7" name="Rectangle 6"/>
          <p:cNvSpPr/>
          <p:nvPr userDrawn="1"/>
        </p:nvSpPr>
        <p:spPr>
          <a:xfrm>
            <a:off x="0" y="133554"/>
            <a:ext cx="9144000" cy="26905"/>
          </a:xfrm>
          <a:prstGeom prst="rect">
            <a:avLst/>
          </a:prstGeom>
          <a:solidFill>
            <a:srgbClr val="302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203950"/>
            <a:ext cx="9144000" cy="425450"/>
          </a:xfrm>
          <a:prstGeom prst="rect">
            <a:avLst/>
          </a:prstGeom>
        </p:spPr>
      </p:pic>
      <p:sp>
        <p:nvSpPr>
          <p:cNvPr id="9" name="Rectangle 8"/>
          <p:cNvSpPr/>
          <p:nvPr userDrawn="1"/>
        </p:nvSpPr>
        <p:spPr>
          <a:xfrm>
            <a:off x="0" y="6030944"/>
            <a:ext cx="9144000" cy="9144"/>
          </a:xfrm>
          <a:prstGeom prst="rect">
            <a:avLst/>
          </a:prstGeom>
          <a:solidFill>
            <a:srgbClr val="302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6831095"/>
            <a:ext cx="9144000" cy="26905"/>
          </a:xfrm>
          <a:prstGeom prst="rect">
            <a:avLst/>
          </a:prstGeom>
          <a:solidFill>
            <a:srgbClr val="302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069095"/>
            <a:ext cx="9144000" cy="26905"/>
          </a:xfrm>
          <a:prstGeom prst="rect">
            <a:avLst/>
          </a:prstGeom>
          <a:solidFill>
            <a:srgbClr val="D15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6781800"/>
            <a:ext cx="9144000" cy="26905"/>
          </a:xfrm>
          <a:prstGeom prst="rect">
            <a:avLst/>
          </a:prstGeom>
          <a:solidFill>
            <a:srgbClr val="D15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a:solidFill>
            <a:schemeClr val="bg1"/>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bg1"/>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bg1"/>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bg1"/>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bg1"/>
          </a:solidFill>
          <a:latin typeface="Arial"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082547"/>
            <a:ext cx="9144000" cy="712706"/>
          </a:xfrm>
          <a:prstGeom prst="rect">
            <a:avLst/>
          </a:prstGeom>
          <a:gradFill flip="none" rotWithShape="1">
            <a:gsLst>
              <a:gs pos="0">
                <a:srgbClr val="FFF4D1">
                  <a:shade val="30000"/>
                  <a:satMod val="115000"/>
                </a:srgbClr>
              </a:gs>
              <a:gs pos="50000">
                <a:srgbClr val="FFF4D1">
                  <a:shade val="67500"/>
                  <a:satMod val="115000"/>
                </a:srgbClr>
              </a:gs>
              <a:gs pos="100000">
                <a:srgbClr val="FFF4D1">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smtClean="0">
              <a:solidFill>
                <a:srgbClr val="302825"/>
              </a:solidFill>
            </a:endParaRPr>
          </a:p>
        </p:txBody>
      </p:sp>
      <p:sp>
        <p:nvSpPr>
          <p:cNvPr id="13314" name="Rectangle 7"/>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8"/>
          <p:cNvSpPr>
            <a:spLocks noGrp="1" noChangeArrowheads="1"/>
          </p:cNvSpPr>
          <p:nvPr>
            <p:ph type="body" idx="1"/>
          </p:nvPr>
        </p:nvSpPr>
        <p:spPr bwMode="auto">
          <a:xfrm>
            <a:off x="457200" y="1493838"/>
            <a:ext cx="8229600" cy="4297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5" name="Rectangle 11"/>
          <p:cNvSpPr>
            <a:spLocks noGrp="1" noChangeArrowheads="1"/>
          </p:cNvSpPr>
          <p:nvPr>
            <p:ph type="sldNum" sz="quarter" idx="4"/>
          </p:nvPr>
        </p:nvSpPr>
        <p:spPr bwMode="auto">
          <a:xfrm>
            <a:off x="8001000" y="6534150"/>
            <a:ext cx="1219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pitchFamily="-112" charset="0"/>
              </a:defRPr>
            </a:lvl1pPr>
          </a:lstStyle>
          <a:p>
            <a:pPr>
              <a:defRPr/>
            </a:pPr>
            <a:fld id="{59ADDE7B-1BDD-1E40-A718-22E94E3E55EE}" type="slidenum">
              <a:rPr lang="en-US"/>
              <a:pPr>
                <a:defRPr/>
              </a:pPr>
              <a:t>‹#›</a:t>
            </a:fld>
            <a:r>
              <a:rPr lang="en-US"/>
              <a:t> of XX</a:t>
            </a:r>
          </a:p>
        </p:txBody>
      </p:sp>
      <p:sp>
        <p:nvSpPr>
          <p:cNvPr id="7" name="Rectangle 6"/>
          <p:cNvSpPr/>
          <p:nvPr/>
        </p:nvSpPr>
        <p:spPr>
          <a:xfrm>
            <a:off x="0" y="0"/>
            <a:ext cx="9144000" cy="134527"/>
          </a:xfrm>
          <a:prstGeom prst="rect">
            <a:avLst/>
          </a:prstGeom>
          <a:gradFill flip="none" rotWithShape="1">
            <a:gsLst>
              <a:gs pos="0">
                <a:srgbClr val="FFF4D1">
                  <a:shade val="30000"/>
                  <a:satMod val="115000"/>
                </a:srgbClr>
              </a:gs>
              <a:gs pos="50000">
                <a:srgbClr val="FFF4D1">
                  <a:shade val="67500"/>
                  <a:satMod val="115000"/>
                </a:srgbClr>
              </a:gs>
              <a:gs pos="100000">
                <a:srgbClr val="FFF4D1">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smtClean="0">
              <a:solidFill>
                <a:srgbClr val="302825"/>
              </a:solidFill>
            </a:endParaRPr>
          </a:p>
        </p:txBody>
      </p:sp>
      <p:sp>
        <p:nvSpPr>
          <p:cNvPr id="9" name="Rectangle 8"/>
          <p:cNvSpPr/>
          <p:nvPr/>
        </p:nvSpPr>
        <p:spPr>
          <a:xfrm>
            <a:off x="0" y="133554"/>
            <a:ext cx="9144000" cy="26905"/>
          </a:xfrm>
          <a:prstGeom prst="rect">
            <a:avLst/>
          </a:prstGeom>
          <a:solidFill>
            <a:srgbClr val="302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203950"/>
            <a:ext cx="9144000" cy="425450"/>
          </a:xfrm>
          <a:prstGeom prst="rect">
            <a:avLst/>
          </a:prstGeom>
        </p:spPr>
      </p:pic>
      <p:sp>
        <p:nvSpPr>
          <p:cNvPr id="12" name="Rectangle 11"/>
          <p:cNvSpPr/>
          <p:nvPr userDrawn="1"/>
        </p:nvSpPr>
        <p:spPr>
          <a:xfrm>
            <a:off x="0" y="6030944"/>
            <a:ext cx="9144000" cy="9144"/>
          </a:xfrm>
          <a:prstGeom prst="rect">
            <a:avLst/>
          </a:prstGeom>
          <a:solidFill>
            <a:srgbClr val="302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0" y="6831095"/>
            <a:ext cx="9144000" cy="26905"/>
          </a:xfrm>
          <a:prstGeom prst="rect">
            <a:avLst/>
          </a:prstGeom>
          <a:solidFill>
            <a:srgbClr val="302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6069095"/>
            <a:ext cx="9144000" cy="26905"/>
          </a:xfrm>
          <a:prstGeom prst="rect">
            <a:avLst/>
          </a:prstGeom>
          <a:solidFill>
            <a:srgbClr val="D15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6781800"/>
            <a:ext cx="9144000" cy="26905"/>
          </a:xfrm>
          <a:prstGeom prst="rect">
            <a:avLst/>
          </a:prstGeom>
          <a:solidFill>
            <a:srgbClr val="D15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1.jpe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30.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chart" Target="../charts/char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4.tif"/></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png"/><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8.xml"/><Relationship Id="rId5" Type="http://schemas.openxmlformats.org/officeDocument/2006/relationships/image" Target="../media/image17.JPG"/><Relationship Id="rId6" Type="http://schemas.openxmlformats.org/officeDocument/2006/relationships/image" Target="../media/image18.png"/><Relationship Id="rId7" Type="http://schemas.openxmlformats.org/officeDocument/2006/relationships/image" Target="../media/image19.png"/><Relationship Id="rId1" Type="http://schemas.microsoft.com/office/2007/relationships/media" Target="../media/media1.mov"/><Relationship Id="rId2" Type="http://schemas.openxmlformats.org/officeDocument/2006/relationships/video" Target="../media/media1.mov"/></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23.jpg"/><Relationship Id="rId1" Type="http://schemas.openxmlformats.org/officeDocument/2006/relationships/slideLayout" Target="../slideLayouts/slideLayout2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t="-4000" r="-10000" b="-9000"/>
          </a:stretch>
        </a:blipFill>
        <a:effectLst/>
      </p:bgPr>
    </p:bg>
    <p:spTree>
      <p:nvGrpSpPr>
        <p:cNvPr id="1" name=""/>
        <p:cNvGrpSpPr/>
        <p:nvPr/>
      </p:nvGrpSpPr>
      <p:grpSpPr>
        <a:xfrm>
          <a:off x="0" y="0"/>
          <a:ext cx="0" cy="0"/>
          <a:chOff x="0" y="0"/>
          <a:chExt cx="0" cy="0"/>
        </a:xfrm>
      </p:grpSpPr>
      <p:sp>
        <p:nvSpPr>
          <p:cNvPr id="6" name="Rectangle 5"/>
          <p:cNvSpPr/>
          <p:nvPr/>
        </p:nvSpPr>
        <p:spPr>
          <a:xfrm>
            <a:off x="1981199" y="4267200"/>
            <a:ext cx="5257801"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Rectangle 4"/>
          <p:cNvSpPr>
            <a:spLocks noGrp="1" noChangeArrowheads="1"/>
          </p:cNvSpPr>
          <p:nvPr>
            <p:ph type="title"/>
          </p:nvPr>
        </p:nvSpPr>
        <p:spPr>
          <a:xfrm>
            <a:off x="180975" y="609600"/>
            <a:ext cx="8763000" cy="2514600"/>
          </a:xfrm>
        </p:spPr>
        <p:txBody>
          <a:bodyPr/>
          <a:lstStyle/>
          <a:p>
            <a:pPr eaLnBrk="1" hangingPunct="1"/>
            <a:r>
              <a:rPr lang="en-US" sz="4000" dirty="0">
                <a:ea typeface="ＭＳ Ｐゴシック" charset="-128"/>
                <a:cs typeface="ＭＳ Ｐゴシック" charset="-128"/>
              </a:rPr>
              <a:t>Spectroscopic Image Signature Classification of Land Cover Types using Multi-Spectral Data within a Neural Network </a:t>
            </a:r>
          </a:p>
        </p:txBody>
      </p:sp>
      <p:pic>
        <p:nvPicPr>
          <p:cNvPr id="1026" name="Picture 2" descr="C:\Users\Frog Monkey\Downloads\2009-ecsu-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8559" y="4521960"/>
            <a:ext cx="2025041" cy="810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Frog Monkey\Documents\CReSIS Task Sheet Items\spelman.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4441586"/>
            <a:ext cx="441753" cy="10228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8854" y="4545773"/>
            <a:ext cx="1725760" cy="71202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Workflow Problems</a:t>
            </a:r>
            <a:endParaRPr lang="en-US" dirty="0"/>
          </a:p>
        </p:txBody>
      </p:sp>
      <p:sp>
        <p:nvSpPr>
          <p:cNvPr id="3" name="Content Placeholder 2"/>
          <p:cNvSpPr>
            <a:spLocks noGrp="1"/>
          </p:cNvSpPr>
          <p:nvPr>
            <p:ph idx="1"/>
          </p:nvPr>
        </p:nvSpPr>
        <p:spPr>
          <a:xfrm>
            <a:off x="221342" y="1258866"/>
            <a:ext cx="5265058" cy="4297362"/>
          </a:xfrm>
        </p:spPr>
        <p:txBody>
          <a:bodyPr/>
          <a:lstStyle/>
          <a:p>
            <a:r>
              <a:rPr lang="en-US" dirty="0" smtClean="0"/>
              <a:t>GPS</a:t>
            </a:r>
          </a:p>
          <a:p>
            <a:r>
              <a:rPr lang="en-US" dirty="0" smtClean="0"/>
              <a:t>Webcam</a:t>
            </a:r>
          </a:p>
          <a:p>
            <a:r>
              <a:rPr lang="en-US" dirty="0" smtClean="0"/>
              <a:t>Saving/Opening Spectrum</a:t>
            </a:r>
          </a:p>
          <a:p>
            <a:r>
              <a:rPr lang="en-US" dirty="0" smtClean="0"/>
              <a:t>Spectrometer Readings </a:t>
            </a:r>
            <a:r>
              <a:rPr lang="en-US" dirty="0"/>
              <a:t>Maxed </a:t>
            </a:r>
            <a:r>
              <a:rPr lang="en-US" dirty="0" smtClean="0"/>
              <a:t>Out</a:t>
            </a:r>
          </a:p>
          <a:p>
            <a:r>
              <a:rPr lang="en-US" dirty="0" smtClean="0"/>
              <a:t>ASUS </a:t>
            </a:r>
            <a:r>
              <a:rPr lang="en-US" dirty="0" err="1" smtClean="0"/>
              <a:t>Eee</a:t>
            </a:r>
            <a:r>
              <a:rPr lang="en-US" dirty="0" smtClean="0"/>
              <a:t> Netbook</a:t>
            </a:r>
          </a:p>
          <a:p>
            <a:r>
              <a:rPr lang="en-US" dirty="0" smtClean="0"/>
              <a:t>File System</a:t>
            </a:r>
          </a:p>
        </p:txBody>
      </p:sp>
      <p:pic>
        <p:nvPicPr>
          <p:cNvPr id="4098" name="Picture 2" descr="http://fc06.deviantart.net/fs39/i/2008/343/0/d/Windows_7_6956_Bootscreen_by_killer7b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799" y="1258866"/>
            <a:ext cx="3352799"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http://www.robertgomia.com/images/WindowsFold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3984321"/>
            <a:ext cx="1745342" cy="198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http://www.luimbe.com/wp-content/uploads/2011/04/image.icon_.3.5flopp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799" y="4441521"/>
            <a:ext cx="1524000" cy="15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2618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a:t>
            </a:r>
            <a:endParaRPr lang="en-US" dirty="0"/>
          </a:p>
        </p:txBody>
      </p:sp>
      <p:sp>
        <p:nvSpPr>
          <p:cNvPr id="3" name="Content Placeholder 2"/>
          <p:cNvSpPr>
            <a:spLocks noGrp="1"/>
          </p:cNvSpPr>
          <p:nvPr>
            <p:ph idx="1"/>
          </p:nvPr>
        </p:nvSpPr>
        <p:spPr>
          <a:xfrm>
            <a:off x="228600" y="1219200"/>
            <a:ext cx="5410200" cy="4724400"/>
          </a:xfrm>
        </p:spPr>
        <p:txBody>
          <a:bodyPr/>
          <a:lstStyle/>
          <a:p>
            <a:r>
              <a:rPr lang="en-US" sz="2800" dirty="0" smtClean="0"/>
              <a:t>GPS mark</a:t>
            </a:r>
          </a:p>
          <a:p>
            <a:r>
              <a:rPr lang="en-US" sz="2800" dirty="0"/>
              <a:t>Google Earth for Import/Export GPS</a:t>
            </a:r>
          </a:p>
          <a:p>
            <a:r>
              <a:rPr lang="en-US" sz="2800" dirty="0" smtClean="0"/>
              <a:t>Creative Live! Central 3</a:t>
            </a:r>
          </a:p>
          <a:p>
            <a:r>
              <a:rPr lang="en-US" sz="2800" dirty="0" smtClean="0"/>
              <a:t>Exported to Tab Delimited</a:t>
            </a:r>
          </a:p>
          <a:p>
            <a:r>
              <a:rPr lang="en-US" sz="2800" dirty="0" smtClean="0"/>
              <a:t>Changed the Integration Time</a:t>
            </a:r>
          </a:p>
          <a:p>
            <a:r>
              <a:rPr lang="en-US" sz="2800" dirty="0" smtClean="0"/>
              <a:t>Turned OS updates off</a:t>
            </a:r>
          </a:p>
          <a:p>
            <a:r>
              <a:rPr lang="en-US" sz="2800" dirty="0" smtClean="0"/>
              <a:t>Google Drive</a:t>
            </a:r>
          </a:p>
          <a:p>
            <a:pPr lvl="1"/>
            <a:r>
              <a:rPr lang="en-US" dirty="0" smtClean="0"/>
              <a:t>Google Spreadsheet</a:t>
            </a:r>
          </a:p>
        </p:txBody>
      </p:sp>
      <p:pic>
        <p:nvPicPr>
          <p:cNvPr id="5122" name="Picture 2" descr="http://cdn4.digitaltrends.com/wp-content/uploads/2012/04/google_dri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733800"/>
            <a:ext cx="3163592" cy="1981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srcRect t="37282" b="37018"/>
          <a:stretch/>
        </p:blipFill>
        <p:spPr>
          <a:xfrm>
            <a:off x="5715000" y="2743200"/>
            <a:ext cx="3251200" cy="835578"/>
          </a:xfrm>
          <a:prstGeom prst="rect">
            <a:avLst/>
          </a:prstGeom>
          <a:ln>
            <a:noFill/>
          </a:ln>
          <a:effectLst>
            <a:outerShdw blurRad="292100" dist="139700" dir="2700000" algn="tl" rotWithShape="0">
              <a:srgbClr val="333333">
                <a:alpha val="65000"/>
              </a:srgbClr>
            </a:outerShdw>
          </a:effectLst>
        </p:spPr>
      </p:pic>
      <p:pic>
        <p:nvPicPr>
          <p:cNvPr id="7" name="Picture 3" descr="C:\Users\Frog Monkey\Downloads\Cresis Project\Google-Earth-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371600"/>
            <a:ext cx="1042792" cy="1042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2998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p:spPr>
        <p:txBody>
          <a:bodyPr/>
          <a:lstStyle/>
          <a:p>
            <a:r>
              <a:rPr lang="en-US" dirty="0" smtClean="0"/>
              <a:t>Final Workflow</a:t>
            </a:r>
            <a:endParaRPr lang="en-US" dirty="0"/>
          </a:p>
        </p:txBody>
      </p:sp>
      <p:sp>
        <p:nvSpPr>
          <p:cNvPr id="3" name="Content Placeholder 2"/>
          <p:cNvSpPr>
            <a:spLocks noGrp="1"/>
          </p:cNvSpPr>
          <p:nvPr>
            <p:ph sz="half" idx="1"/>
          </p:nvPr>
        </p:nvSpPr>
        <p:spPr>
          <a:xfrm>
            <a:off x="152400" y="1447800"/>
            <a:ext cx="4038600" cy="4297362"/>
          </a:xfrm>
        </p:spPr>
        <p:txBody>
          <a:bodyPr/>
          <a:lstStyle/>
          <a:p>
            <a:r>
              <a:rPr lang="en-US" sz="2800" dirty="0" smtClean="0"/>
              <a:t>Research Permits</a:t>
            </a:r>
          </a:p>
          <a:p>
            <a:r>
              <a:rPr lang="en-US" sz="2800" dirty="0" smtClean="0"/>
              <a:t>Take </a:t>
            </a:r>
            <a:r>
              <a:rPr lang="en-US" sz="2800" dirty="0" smtClean="0"/>
              <a:t>Reference </a:t>
            </a:r>
            <a:r>
              <a:rPr lang="en-US" sz="2800" dirty="0" smtClean="0"/>
              <a:t>Image</a:t>
            </a:r>
          </a:p>
          <a:p>
            <a:r>
              <a:rPr lang="en-US" sz="2800" dirty="0" smtClean="0"/>
              <a:t>Mark GPS</a:t>
            </a:r>
          </a:p>
          <a:p>
            <a:r>
              <a:rPr lang="en-US" sz="2800" dirty="0" smtClean="0"/>
              <a:t>Save Spectrum</a:t>
            </a:r>
          </a:p>
          <a:p>
            <a:r>
              <a:rPr lang="en-US" sz="2800" dirty="0" smtClean="0"/>
              <a:t>Add Data to Google Spreadsheet</a:t>
            </a:r>
            <a:endParaRPr lang="en-US" sz="2800" dirty="0"/>
          </a:p>
        </p:txBody>
      </p:sp>
      <p:pic>
        <p:nvPicPr>
          <p:cNvPr id="7" name="Content Placeholder 6"/>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32311" t="4647" r="14458" b="32570"/>
          <a:stretch/>
        </p:blipFill>
        <p:spPr>
          <a:xfrm>
            <a:off x="4038600" y="1295400"/>
            <a:ext cx="4800600" cy="44649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76358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dirty="0" smtClean="0"/>
              <a:t>Analysis</a:t>
            </a:r>
            <a:endParaRPr lang="en-US" dirty="0"/>
          </a:p>
        </p:txBody>
      </p:sp>
      <p:graphicFrame>
        <p:nvGraphicFramePr>
          <p:cNvPr id="6" name="Diagram 5"/>
          <p:cNvGraphicFramePr/>
          <p:nvPr>
            <p:extLst>
              <p:ext uri="{D42A27DB-BD31-4B8C-83A1-F6EECF244321}">
                <p14:modId xmlns:p14="http://schemas.microsoft.com/office/powerpoint/2010/main" val="4044609938"/>
              </p:ext>
            </p:extLst>
          </p:nvPr>
        </p:nvGraphicFramePr>
        <p:xfrm>
          <a:off x="1524000" y="1447800"/>
          <a:ext cx="5562600" cy="297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 t="26672" r="17683" b="61608"/>
          <a:stretch/>
        </p:blipFill>
        <p:spPr bwMode="auto">
          <a:xfrm>
            <a:off x="152400" y="4800598"/>
            <a:ext cx="8829805" cy="942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71107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Regression Graph</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32223222"/>
              </p:ext>
            </p:extLst>
          </p:nvPr>
        </p:nvGraphicFramePr>
        <p:xfrm>
          <a:off x="457200" y="1295400"/>
          <a:ext cx="8229600"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022948" y="5257800"/>
            <a:ext cx="3333198" cy="1015663"/>
          </a:xfrm>
          <a:prstGeom prst="rect">
            <a:avLst/>
          </a:prstGeom>
          <a:noFill/>
        </p:spPr>
        <p:txBody>
          <a:bodyPr wrap="square" rtlCol="0">
            <a:spAutoFit/>
          </a:bodyPr>
          <a:lstStyle/>
          <a:p>
            <a:pPr algn="ctr"/>
            <a:r>
              <a:rPr lang="en-US" dirty="0" smtClean="0"/>
              <a:t>Function: y </a:t>
            </a:r>
            <a:r>
              <a:rPr lang="en-US" dirty="0"/>
              <a:t>= 0.0023x + </a:t>
            </a:r>
            <a:r>
              <a:rPr lang="en-US" dirty="0" smtClean="0"/>
              <a:t>44.322</a:t>
            </a:r>
          </a:p>
          <a:p>
            <a:pPr algn="ctr"/>
            <a:r>
              <a:rPr lang="en-US" dirty="0" smtClean="0"/>
              <a:t>R² value: R² </a:t>
            </a:r>
            <a:r>
              <a:rPr lang="en-US" dirty="0"/>
              <a:t>= 0.8851</a:t>
            </a:r>
          </a:p>
          <a:p>
            <a:endParaRPr lang="en-US" sz="2400" dirty="0"/>
          </a:p>
        </p:txBody>
      </p:sp>
    </p:spTree>
    <p:extLst>
      <p:ext uri="{BB962C8B-B14F-4D97-AF65-F5344CB8AC3E}">
        <p14:creationId xmlns:p14="http://schemas.microsoft.com/office/powerpoint/2010/main" val="330283171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a:t>
            </a:r>
            <a:br>
              <a:rPr lang="en-US" dirty="0" smtClean="0"/>
            </a:br>
            <a:r>
              <a:rPr lang="en-US" sz="3200" dirty="0" smtClean="0"/>
              <a:t>ARFF File</a:t>
            </a:r>
            <a:endParaRPr lang="en-US" sz="3200" dirty="0"/>
          </a:p>
        </p:txBody>
      </p:sp>
      <p:sp>
        <p:nvSpPr>
          <p:cNvPr id="3" name="Content Placeholder 2"/>
          <p:cNvSpPr>
            <a:spLocks noGrp="1"/>
          </p:cNvSpPr>
          <p:nvPr>
            <p:ph idx="1"/>
          </p:nvPr>
        </p:nvSpPr>
        <p:spPr>
          <a:xfrm>
            <a:off x="457200" y="1524000"/>
            <a:ext cx="8229600" cy="4495800"/>
          </a:xfrm>
        </p:spPr>
        <p:txBody>
          <a:bodyPr/>
          <a:lstStyle/>
          <a:p>
            <a:pPr marL="0" indent="0">
              <a:buNone/>
            </a:pPr>
            <a:r>
              <a:rPr lang="en-US" sz="2000" dirty="0"/>
              <a:t>@relation </a:t>
            </a:r>
            <a:r>
              <a:rPr lang="en-US" sz="2000" dirty="0" smtClean="0"/>
              <a:t>classification</a:t>
            </a:r>
            <a:endParaRPr lang="en-US" sz="2000" dirty="0"/>
          </a:p>
          <a:p>
            <a:pPr marL="0" indent="0">
              <a:buNone/>
            </a:pPr>
            <a:endParaRPr lang="en-US" sz="2000" dirty="0"/>
          </a:p>
          <a:p>
            <a:pPr marL="0" indent="0">
              <a:buNone/>
            </a:pPr>
            <a:r>
              <a:rPr lang="en-US" sz="2000" dirty="0"/>
              <a:t>@attribute B1 real</a:t>
            </a:r>
          </a:p>
          <a:p>
            <a:pPr marL="0" indent="0">
              <a:buNone/>
            </a:pPr>
            <a:r>
              <a:rPr lang="en-US" sz="2000" dirty="0"/>
              <a:t>@attribute B2 real </a:t>
            </a:r>
          </a:p>
          <a:p>
            <a:pPr marL="0" indent="0">
              <a:buNone/>
            </a:pPr>
            <a:r>
              <a:rPr lang="en-US" sz="2000" dirty="0"/>
              <a:t>@attribute B3 real</a:t>
            </a:r>
          </a:p>
          <a:p>
            <a:pPr marL="0" indent="0">
              <a:buNone/>
            </a:pPr>
            <a:r>
              <a:rPr lang="en-US" sz="2000" dirty="0"/>
              <a:t>@attribute B4 real</a:t>
            </a:r>
          </a:p>
          <a:p>
            <a:pPr marL="0" indent="0">
              <a:buNone/>
            </a:pPr>
            <a:r>
              <a:rPr lang="en-US" sz="2000" dirty="0"/>
              <a:t>@attribute class {grass, sand}</a:t>
            </a:r>
          </a:p>
          <a:p>
            <a:pPr marL="0" indent="0">
              <a:buNone/>
            </a:pPr>
            <a:endParaRPr lang="en-US" sz="2000" dirty="0"/>
          </a:p>
          <a:p>
            <a:pPr marL="0" indent="0">
              <a:buNone/>
            </a:pPr>
            <a:r>
              <a:rPr lang="en-US" sz="2000" dirty="0"/>
              <a:t>@data</a:t>
            </a:r>
          </a:p>
          <a:p>
            <a:pPr marL="0" indent="0">
              <a:buNone/>
            </a:pPr>
            <a:r>
              <a:rPr lang="en-US" sz="2000" dirty="0"/>
              <a:t>165.405684, 185.112108, 241.324249, 114.986068, sand</a:t>
            </a:r>
          </a:p>
          <a:p>
            <a:pPr marL="0" indent="0">
              <a:buNone/>
            </a:pPr>
            <a:r>
              <a:rPr lang="en-US" sz="2000" dirty="0"/>
              <a:t>153.253059, 167.109644, 214.329759, 108.087694, sand</a:t>
            </a:r>
          </a:p>
          <a:p>
            <a:pPr marL="0" indent="0">
              <a:buNone/>
            </a:pPr>
            <a:r>
              <a:rPr lang="en-US" sz="2000" dirty="0"/>
              <a:t>156.993043, 174.305388, 228.3534, 110.91757, </a:t>
            </a:r>
            <a:r>
              <a:rPr lang="en-US" sz="2000" dirty="0" smtClean="0"/>
              <a:t>sand</a:t>
            </a:r>
            <a:endParaRPr lang="en-US" sz="2000" dirty="0"/>
          </a:p>
        </p:txBody>
      </p:sp>
      <p:pic>
        <p:nvPicPr>
          <p:cNvPr id="3074" name="Picture 2" descr="F:\we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197" y="1670137"/>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1874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861" y="91858"/>
            <a:ext cx="8229600" cy="1143000"/>
          </a:xfrm>
        </p:spPr>
        <p:txBody>
          <a:bodyPr/>
          <a:lstStyle/>
          <a:p>
            <a:r>
              <a:rPr lang="en-US" dirty="0" smtClean="0"/>
              <a:t>Neural Network Results</a:t>
            </a:r>
            <a:endParaRPr lang="en-US" dirty="0"/>
          </a:p>
        </p:txBody>
      </p:sp>
      <p:pic>
        <p:nvPicPr>
          <p:cNvPr id="9219" name="Picture 3" descr="F:\NN Image.tiff"/>
          <p:cNvPicPr>
            <a:picLocks noChangeAspect="1" noChangeArrowheads="1"/>
          </p:cNvPicPr>
          <p:nvPr/>
        </p:nvPicPr>
        <p:blipFill rotWithShape="1">
          <a:blip r:embed="rId3">
            <a:extLst>
              <a:ext uri="{28A0092B-C50C-407E-A947-70E740481C1C}">
                <a14:useLocalDpi xmlns:a14="http://schemas.microsoft.com/office/drawing/2010/main" val="0"/>
              </a:ext>
            </a:extLst>
          </a:blip>
          <a:srcRect t="25809" r="28388" b="8031"/>
          <a:stretch/>
        </p:blipFill>
        <p:spPr bwMode="auto">
          <a:xfrm>
            <a:off x="1124473" y="1142999"/>
            <a:ext cx="6858000" cy="4751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018761"/>
            <a:ext cx="1143262" cy="523220"/>
          </a:xfrm>
          <a:prstGeom prst="rect">
            <a:avLst/>
          </a:prstGeom>
          <a:noFill/>
        </p:spPr>
        <p:txBody>
          <a:bodyPr wrap="none" rtlCol="0">
            <a:spAutoFit/>
          </a:bodyPr>
          <a:lstStyle/>
          <a:p>
            <a:r>
              <a:rPr lang="en-US" sz="2800" dirty="0" smtClean="0"/>
              <a:t>Grass</a:t>
            </a:r>
            <a:endParaRPr lang="en-US" sz="2800" dirty="0"/>
          </a:p>
        </p:txBody>
      </p:sp>
      <p:sp>
        <p:nvSpPr>
          <p:cNvPr id="5" name="TextBox 4"/>
          <p:cNvSpPr txBox="1"/>
          <p:nvPr/>
        </p:nvSpPr>
        <p:spPr>
          <a:xfrm>
            <a:off x="8083871" y="1219200"/>
            <a:ext cx="1024639" cy="523220"/>
          </a:xfrm>
          <a:prstGeom prst="rect">
            <a:avLst/>
          </a:prstGeom>
          <a:noFill/>
        </p:spPr>
        <p:txBody>
          <a:bodyPr wrap="none" rtlCol="0">
            <a:spAutoFit/>
          </a:bodyPr>
          <a:lstStyle/>
          <a:p>
            <a:r>
              <a:rPr lang="en-US" sz="2800" dirty="0" smtClean="0"/>
              <a:t>Sand</a:t>
            </a:r>
            <a:endParaRPr lang="en-US" sz="2800" dirty="0"/>
          </a:p>
        </p:txBody>
      </p:sp>
    </p:spTree>
    <p:extLst>
      <p:ext uri="{BB962C8B-B14F-4D97-AF65-F5344CB8AC3E}">
        <p14:creationId xmlns:p14="http://schemas.microsoft.com/office/powerpoint/2010/main" val="21752531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Conclusions</a:t>
            </a:r>
            <a:endParaRPr lang="en-US" dirty="0"/>
          </a:p>
        </p:txBody>
      </p:sp>
      <p:sp>
        <p:nvSpPr>
          <p:cNvPr id="3" name="Content Placeholder 2"/>
          <p:cNvSpPr>
            <a:spLocks noGrp="1"/>
          </p:cNvSpPr>
          <p:nvPr>
            <p:ph idx="1"/>
          </p:nvPr>
        </p:nvSpPr>
        <p:spPr>
          <a:xfrm>
            <a:off x="457200" y="1219200"/>
            <a:ext cx="8229600" cy="4724400"/>
          </a:xfrm>
        </p:spPr>
        <p:txBody>
          <a:bodyPr/>
          <a:lstStyle/>
          <a:p>
            <a:pPr lvl="0"/>
            <a:r>
              <a:rPr lang="en-US" sz="2800" dirty="0"/>
              <a:t>How to develop a sensor platform housing lab spectral equipment enabling use for field work?</a:t>
            </a:r>
          </a:p>
          <a:p>
            <a:pPr lvl="0"/>
            <a:r>
              <a:rPr lang="en-US" sz="2800" dirty="0"/>
              <a:t>What would be the best possible workflow to collect data using available equipment?</a:t>
            </a:r>
          </a:p>
          <a:p>
            <a:pPr lvl="0"/>
            <a:r>
              <a:rPr lang="en-US" sz="2800" dirty="0"/>
              <a:t>What correlation exists between Landsat readings and spectrometer readings if any?</a:t>
            </a:r>
          </a:p>
          <a:p>
            <a:pPr lvl="0"/>
            <a:r>
              <a:rPr lang="en-US" sz="2800" dirty="0"/>
              <a:t>How can a neural network be utilized to perform land cover classifications</a:t>
            </a:r>
            <a:r>
              <a:rPr lang="en-US" sz="2800" dirty="0" smtClean="0"/>
              <a:t>?</a:t>
            </a:r>
          </a:p>
          <a:p>
            <a:pPr lvl="0"/>
            <a:r>
              <a:rPr lang="en-US" sz="2800" dirty="0" smtClean="0"/>
              <a:t>Can a Neural Network classify land cover types with at least 86% accuracy?</a:t>
            </a:r>
            <a:endParaRPr lang="en-US" sz="2800" dirty="0"/>
          </a:p>
        </p:txBody>
      </p:sp>
    </p:spTree>
    <p:extLst>
      <p:ext uri="{BB962C8B-B14F-4D97-AF65-F5344CB8AC3E}">
        <p14:creationId xmlns:p14="http://schemas.microsoft.com/office/powerpoint/2010/main" val="177384511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Works</a:t>
            </a:r>
            <a:endParaRPr lang="en-US" dirty="0"/>
          </a:p>
        </p:txBody>
      </p:sp>
      <p:sp>
        <p:nvSpPr>
          <p:cNvPr id="3" name="Content Placeholder 2"/>
          <p:cNvSpPr>
            <a:spLocks noGrp="1"/>
          </p:cNvSpPr>
          <p:nvPr>
            <p:ph idx="1"/>
          </p:nvPr>
        </p:nvSpPr>
        <p:spPr>
          <a:xfrm>
            <a:off x="94974" y="1447800"/>
            <a:ext cx="4491640" cy="4297362"/>
          </a:xfrm>
        </p:spPr>
        <p:txBody>
          <a:bodyPr/>
          <a:lstStyle/>
          <a:p>
            <a:r>
              <a:rPr lang="en-US" sz="3000" dirty="0" smtClean="0"/>
              <a:t>Satellite </a:t>
            </a:r>
          </a:p>
          <a:p>
            <a:pPr lvl="1"/>
            <a:r>
              <a:rPr lang="en-US" sz="3000" dirty="0" smtClean="0"/>
              <a:t>Hyper-spectral</a:t>
            </a:r>
          </a:p>
          <a:p>
            <a:pPr lvl="1"/>
            <a:r>
              <a:rPr lang="en-US" sz="3000" dirty="0" smtClean="0"/>
              <a:t>Resolution</a:t>
            </a:r>
          </a:p>
          <a:p>
            <a:r>
              <a:rPr lang="en-US" sz="3000" dirty="0" smtClean="0"/>
              <a:t>Increase data set</a:t>
            </a:r>
          </a:p>
          <a:p>
            <a:r>
              <a:rPr lang="en-US" sz="3000" dirty="0" smtClean="0"/>
              <a:t>Mixed land cover types</a:t>
            </a:r>
          </a:p>
          <a:p>
            <a:r>
              <a:rPr lang="en-US" sz="3000" dirty="0" smtClean="0"/>
              <a:t>Software Development</a:t>
            </a:r>
            <a:endParaRPr lang="en-US" sz="3000" dirty="0"/>
          </a:p>
        </p:txBody>
      </p:sp>
      <p:pic>
        <p:nvPicPr>
          <p:cNvPr id="8194" name="Picture 2" descr="http://news.satimagingcorp.com/wp-content/uploads/2010/03/GeoEye-2_r-1024x7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00200"/>
            <a:ext cx="4461622"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4033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t="-4000" r="-10000" b="-9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Questions?</a:t>
            </a:r>
            <a:endParaRPr lang="en-US" dirty="0"/>
          </a:p>
        </p:txBody>
      </p:sp>
      <p:sp>
        <p:nvSpPr>
          <p:cNvPr id="6" name="Text Placeholder 5"/>
          <p:cNvSpPr>
            <a:spLocks noGrp="1"/>
          </p:cNvSpPr>
          <p:nvPr>
            <p:ph type="body" idx="1"/>
          </p:nvPr>
        </p:nvSpPr>
        <p:spPr/>
        <p:txBody>
          <a:bodyPr/>
          <a:lstStyle/>
          <a:p>
            <a:r>
              <a:rPr lang="en-US" dirty="0" smtClean="0"/>
              <a:t>Questions?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Members</a:t>
            </a:r>
            <a:endParaRPr lang="en-US" dirty="0"/>
          </a:p>
        </p:txBody>
      </p:sp>
      <p:sp>
        <p:nvSpPr>
          <p:cNvPr id="4" name="Content Placeholder 3"/>
          <p:cNvSpPr>
            <a:spLocks noGrp="1"/>
          </p:cNvSpPr>
          <p:nvPr>
            <p:ph sz="half" idx="1"/>
          </p:nvPr>
        </p:nvSpPr>
        <p:spPr>
          <a:xfrm>
            <a:off x="6274496" y="4533233"/>
            <a:ext cx="2743200" cy="436179"/>
          </a:xfrm>
        </p:spPr>
        <p:txBody>
          <a:bodyPr/>
          <a:lstStyle/>
          <a:p>
            <a:pPr marL="0" indent="0">
              <a:buNone/>
            </a:pPr>
            <a:r>
              <a:rPr lang="en-US" sz="2400" dirty="0" smtClean="0"/>
              <a:t>Mr</a:t>
            </a:r>
            <a:r>
              <a:rPr lang="en-US" sz="2400" dirty="0"/>
              <a:t>. </a:t>
            </a:r>
            <a:r>
              <a:rPr lang="en-US" sz="2400" dirty="0" err="1"/>
              <a:t>Je'aime</a:t>
            </a:r>
            <a:r>
              <a:rPr lang="en-US" sz="2400" dirty="0"/>
              <a:t> Powell</a:t>
            </a:r>
          </a:p>
        </p:txBody>
      </p:sp>
      <p:pic>
        <p:nvPicPr>
          <p:cNvPr id="7" name="Content Placeholder 6"/>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l="24788" t="10999" r="16592" b="-512"/>
          <a:stretch/>
        </p:blipFill>
        <p:spPr>
          <a:xfrm>
            <a:off x="3124200" y="1372644"/>
            <a:ext cx="2984830" cy="3048000"/>
          </a:xfrm>
          <a:prstGeom prst="rect">
            <a:avLst/>
          </a:prstGeom>
          <a:ln>
            <a:noFill/>
          </a:ln>
          <a:effectLst>
            <a:outerShdw blurRad="292100" dist="139700" dir="2700000" algn="tl" rotWithShape="0">
              <a:srgbClr val="333333">
                <a:alpha val="65000"/>
              </a:srgbClr>
            </a:outerShdw>
          </a:effectLst>
        </p:spPr>
      </p:pic>
      <p:pic>
        <p:nvPicPr>
          <p:cNvPr id="3" name="Content Placeholder 2"/>
          <p:cNvPicPr>
            <a:picLocks noGrp="1" noChangeAspect="1"/>
          </p:cNvPicPr>
          <p:nvPr>
            <p:ph sz="quarter" idx="3"/>
          </p:nvPr>
        </p:nvPicPr>
        <p:blipFill rotWithShape="1">
          <a:blip r:embed="rId4">
            <a:extLst>
              <a:ext uri="{28A0092B-C50C-407E-A947-70E740481C1C}">
                <a14:useLocalDpi xmlns:a14="http://schemas.microsoft.com/office/drawing/2010/main" val="0"/>
              </a:ext>
            </a:extLst>
          </a:blip>
          <a:srcRect l="9824" t="25126" r="8187" b="13282"/>
          <a:stretch/>
        </p:blipFill>
        <p:spPr>
          <a:xfrm>
            <a:off x="152400" y="1371600"/>
            <a:ext cx="2718486" cy="3048000"/>
          </a:xfrm>
          <a:prstGeom prst="rect">
            <a:avLst/>
          </a:prstGeom>
          <a:ln>
            <a:noFill/>
          </a:ln>
          <a:effectLst>
            <a:outerShdw blurRad="292100" dist="139700" dir="2700000" algn="tl" rotWithShape="0">
              <a:srgbClr val="333333">
                <a:alpha val="65000"/>
              </a:srgbClr>
            </a:outerShdw>
          </a:effectLst>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186" r="11551"/>
          <a:stretch/>
        </p:blipFill>
        <p:spPr bwMode="auto">
          <a:xfrm>
            <a:off x="6324600" y="1377863"/>
            <a:ext cx="2693096" cy="30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52400" y="4533233"/>
            <a:ext cx="2701060" cy="461665"/>
          </a:xfrm>
          <a:prstGeom prst="rect">
            <a:avLst/>
          </a:prstGeom>
        </p:spPr>
        <p:txBody>
          <a:bodyPr wrap="none">
            <a:spAutoFit/>
          </a:bodyPr>
          <a:lstStyle/>
          <a:p>
            <a:r>
              <a:rPr lang="en-US" sz="2400" dirty="0"/>
              <a:t>Bernard Aldrich Jr.</a:t>
            </a:r>
          </a:p>
        </p:txBody>
      </p:sp>
      <p:sp>
        <p:nvSpPr>
          <p:cNvPr id="9" name="Rectangle 8"/>
          <p:cNvSpPr/>
          <p:nvPr/>
        </p:nvSpPr>
        <p:spPr>
          <a:xfrm>
            <a:off x="3429000" y="4533233"/>
            <a:ext cx="2234138" cy="461665"/>
          </a:xfrm>
          <a:prstGeom prst="rect">
            <a:avLst/>
          </a:prstGeom>
        </p:spPr>
        <p:txBody>
          <a:bodyPr wrap="none">
            <a:spAutoFit/>
          </a:bodyPr>
          <a:lstStyle/>
          <a:p>
            <a:r>
              <a:rPr lang="en-US" sz="2400" dirty="0" err="1"/>
              <a:t>Charniece</a:t>
            </a:r>
            <a:r>
              <a:rPr lang="en-US" sz="2400" dirty="0"/>
              <a:t> Huff</a:t>
            </a:r>
          </a:p>
        </p:txBody>
      </p:sp>
    </p:spTree>
    <p:extLst>
      <p:ext uri="{BB962C8B-B14F-4D97-AF65-F5344CB8AC3E}">
        <p14:creationId xmlns:p14="http://schemas.microsoft.com/office/powerpoint/2010/main" val="131528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143000"/>
          </a:xfrm>
        </p:spPr>
        <p:txBody>
          <a:bodyPr/>
          <a:lstStyle/>
          <a:p>
            <a:pPr eaLnBrk="1" hangingPunct="1"/>
            <a:r>
              <a:rPr lang="en-US" dirty="0" smtClean="0">
                <a:ea typeface="ＭＳ Ｐゴシック" charset="-128"/>
                <a:cs typeface="ＭＳ Ｐゴシック" charset="-128"/>
              </a:rPr>
              <a:t>Abstract</a:t>
            </a:r>
            <a:endParaRPr lang="en-US" dirty="0">
              <a:ea typeface="ＭＳ Ｐゴシック" charset="-128"/>
              <a:cs typeface="ＭＳ Ｐゴシック" charset="-128"/>
            </a:endParaRPr>
          </a:p>
        </p:txBody>
      </p:sp>
      <p:sp>
        <p:nvSpPr>
          <p:cNvPr id="29699" name="Rectangle 3"/>
          <p:cNvSpPr>
            <a:spLocks noGrp="1" noChangeArrowheads="1"/>
          </p:cNvSpPr>
          <p:nvPr>
            <p:ph type="body" idx="1"/>
          </p:nvPr>
        </p:nvSpPr>
        <p:spPr>
          <a:xfrm>
            <a:off x="457200" y="1143000"/>
            <a:ext cx="8305800" cy="4572000"/>
          </a:xfrm>
        </p:spPr>
        <p:txBody>
          <a:bodyPr/>
          <a:lstStyle/>
          <a:p>
            <a:pPr marL="0" indent="0" eaLnBrk="1" hangingPunct="1">
              <a:buNone/>
            </a:pPr>
            <a:r>
              <a:rPr lang="en-US" sz="1900" dirty="0" smtClean="0"/>
              <a:t>Through improvements in technology, high resolution multi-spectral imaging allowed new capabilities to become available in the remote sensing field.  Spectral signature classification technologies existed in the chemical spectroscopy field to identify minerals by way of active systems [1].  The theory of this paper surrounded the premise that passive systems can provide spectral signatures of objects within images from satellite platforms. Specifically this paper targeted land cover types from the </a:t>
            </a:r>
            <a:r>
              <a:rPr lang="en-US" sz="1900" dirty="0" err="1" smtClean="0"/>
              <a:t>Kittyhawk</a:t>
            </a:r>
            <a:r>
              <a:rPr lang="en-US" sz="1900" dirty="0" smtClean="0"/>
              <a:t>, North Carolina area. Multi-spectral signals presented up to seven individual readings per pixel. As the decision support system, a neural network was trained to decide the type of land cover based on the band readings. In an effort to determine specific land cover types based on need, ground </a:t>
            </a:r>
            <a:r>
              <a:rPr lang="en-US" sz="1900" dirty="0" err="1" smtClean="0"/>
              <a:t>truthed</a:t>
            </a:r>
            <a:r>
              <a:rPr lang="en-US" sz="1900" dirty="0" smtClean="0"/>
              <a:t> spectral readings were also classified using a linear model to convert the readings into approximate satellite readings. The converted readings were then classified by the trained neural network. A minimal r-squared valued of 86% was required to be considered a viable method of image classification.</a:t>
            </a:r>
            <a:endParaRPr lang="en-US" sz="1900"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sz="half" idx="1"/>
          </p:nvPr>
        </p:nvSpPr>
        <p:spPr>
          <a:xfrm>
            <a:off x="304800" y="1295400"/>
            <a:ext cx="4038600" cy="4297362"/>
          </a:xfrm>
        </p:spPr>
        <p:txBody>
          <a:bodyPr/>
          <a:lstStyle/>
          <a:p>
            <a:r>
              <a:rPr lang="en-US" sz="2000" dirty="0" smtClean="0"/>
              <a:t>Remote Sensing</a:t>
            </a:r>
          </a:p>
          <a:p>
            <a:pPr lvl="1"/>
            <a:r>
              <a:rPr lang="en-US" sz="2000" dirty="0" smtClean="0"/>
              <a:t>Ground Truth</a:t>
            </a:r>
            <a:endParaRPr lang="en-US" sz="2000" dirty="0"/>
          </a:p>
          <a:p>
            <a:r>
              <a:rPr lang="en-US" sz="2200" dirty="0" smtClean="0"/>
              <a:t>Landsat</a:t>
            </a:r>
          </a:p>
          <a:p>
            <a:r>
              <a:rPr lang="en-US" sz="2200" dirty="0" smtClean="0"/>
              <a:t>Spectral Band</a:t>
            </a:r>
          </a:p>
          <a:p>
            <a:r>
              <a:rPr lang="en-US" sz="2200" dirty="0" smtClean="0"/>
              <a:t>Spectrum</a:t>
            </a:r>
          </a:p>
          <a:p>
            <a:r>
              <a:rPr lang="en-US" sz="2200" dirty="0" smtClean="0"/>
              <a:t>Spectral Signature</a:t>
            </a:r>
          </a:p>
          <a:p>
            <a:r>
              <a:rPr lang="en-US" sz="2200" dirty="0" smtClean="0"/>
              <a:t>Spectrometer</a:t>
            </a:r>
          </a:p>
          <a:p>
            <a:r>
              <a:rPr lang="en-US" sz="2200" dirty="0" smtClean="0"/>
              <a:t>Linear Regression</a:t>
            </a:r>
          </a:p>
          <a:p>
            <a:r>
              <a:rPr lang="en-US" sz="2200" dirty="0" smtClean="0"/>
              <a:t>Neural Network</a:t>
            </a:r>
          </a:p>
          <a:p>
            <a:pPr lvl="1"/>
            <a:r>
              <a:rPr lang="en-US" sz="2200" dirty="0" smtClean="0"/>
              <a:t>Multilayer Perceptron Function</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91000" y="1371600"/>
            <a:ext cx="4695798" cy="419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58831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57200" y="1143000"/>
            <a:ext cx="8229600" cy="4648200"/>
          </a:xfrm>
        </p:spPr>
        <p:txBody>
          <a:bodyPr/>
          <a:lstStyle/>
          <a:p>
            <a:r>
              <a:rPr lang="en-US" sz="2400" dirty="0" smtClean="0"/>
              <a:t>Basic Concept</a:t>
            </a:r>
            <a:endParaRPr lang="en-US" sz="2400" dirty="0"/>
          </a:p>
          <a:p>
            <a:pPr lvl="0"/>
            <a:r>
              <a:rPr lang="en-US" sz="2400" dirty="0"/>
              <a:t>How to develop a sensor platform housing lab spectral equipment enabling use for field work?</a:t>
            </a:r>
          </a:p>
          <a:p>
            <a:pPr lvl="0"/>
            <a:r>
              <a:rPr lang="en-US" sz="2400" dirty="0"/>
              <a:t>What would be the best possible workflow to collect data using available equipment?</a:t>
            </a:r>
          </a:p>
          <a:p>
            <a:pPr lvl="0"/>
            <a:r>
              <a:rPr lang="en-US" sz="2400" dirty="0"/>
              <a:t>What correlation exists between Landsat readings and spectrometer readings if any?</a:t>
            </a:r>
          </a:p>
          <a:p>
            <a:pPr lvl="0"/>
            <a:r>
              <a:rPr lang="en-US" sz="2400" dirty="0"/>
              <a:t>How can a neural network be utilized to perform land cover classifications?</a:t>
            </a:r>
          </a:p>
          <a:p>
            <a:pPr lvl="0"/>
            <a:r>
              <a:rPr lang="en-US" sz="2400" dirty="0"/>
              <a:t>Can a Neural Network classify land cover types with at least 86% accuracy?</a:t>
            </a:r>
          </a:p>
        </p:txBody>
      </p:sp>
    </p:spTree>
    <p:extLst>
      <p:ext uri="{BB962C8B-B14F-4D97-AF65-F5344CB8AC3E}">
        <p14:creationId xmlns:p14="http://schemas.microsoft.com/office/powerpoint/2010/main" val="18823589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297362"/>
          </a:xfrm>
        </p:spPr>
        <p:txBody>
          <a:bodyPr/>
          <a:lstStyle/>
          <a:p>
            <a:r>
              <a:rPr lang="en-US" sz="2800" dirty="0" smtClean="0"/>
              <a:t>Ocean Optics </a:t>
            </a:r>
            <a:r>
              <a:rPr lang="en-US" sz="2800" dirty="0" err="1" smtClean="0"/>
              <a:t>SpectraSuite</a:t>
            </a:r>
            <a:endParaRPr lang="en-US" sz="2800" dirty="0"/>
          </a:p>
          <a:p>
            <a:r>
              <a:rPr lang="en-US" sz="2800" dirty="0"/>
              <a:t>Google </a:t>
            </a:r>
            <a:r>
              <a:rPr lang="en-US" sz="2800" dirty="0" smtClean="0"/>
              <a:t>Earth</a:t>
            </a:r>
            <a:endParaRPr lang="en-US" sz="2800" dirty="0"/>
          </a:p>
          <a:p>
            <a:r>
              <a:rPr lang="en-US" sz="2800" dirty="0" smtClean="0"/>
              <a:t>KMLCSV Converter</a:t>
            </a:r>
          </a:p>
          <a:p>
            <a:r>
              <a:rPr lang="en-US" sz="2800" dirty="0" smtClean="0"/>
              <a:t>Creative Live! Central 3</a:t>
            </a:r>
          </a:p>
          <a:p>
            <a:r>
              <a:rPr lang="en-US" sz="2800" dirty="0" err="1" smtClean="0"/>
              <a:t>Exelis</a:t>
            </a:r>
            <a:r>
              <a:rPr lang="en-US" sz="2800" dirty="0" smtClean="0"/>
              <a:t> ENVI 5.0</a:t>
            </a:r>
            <a:endParaRPr lang="en-US" sz="2800" dirty="0"/>
          </a:p>
          <a:p>
            <a:r>
              <a:rPr lang="en-US" sz="2800" dirty="0"/>
              <a:t>Google Spreadsheet</a:t>
            </a:r>
          </a:p>
          <a:p>
            <a:r>
              <a:rPr lang="en-US" sz="2800" dirty="0" smtClean="0"/>
              <a:t>Microsoft Excel</a:t>
            </a:r>
          </a:p>
          <a:p>
            <a:r>
              <a:rPr lang="en-US" sz="2800" dirty="0" smtClean="0"/>
              <a:t>The University of Waikato’s WEKA</a:t>
            </a:r>
          </a:p>
        </p:txBody>
      </p:sp>
      <p:sp>
        <p:nvSpPr>
          <p:cNvPr id="2" name="Title 1"/>
          <p:cNvSpPr>
            <a:spLocks noGrp="1"/>
          </p:cNvSpPr>
          <p:nvPr>
            <p:ph type="title"/>
          </p:nvPr>
        </p:nvSpPr>
        <p:spPr/>
        <p:txBody>
          <a:bodyPr/>
          <a:lstStyle/>
          <a:p>
            <a:r>
              <a:rPr lang="en-US" dirty="0" smtClean="0"/>
              <a:t>Software</a:t>
            </a:r>
            <a:endParaRPr lang="en-US" dirty="0"/>
          </a:p>
        </p:txBody>
      </p:sp>
      <p:pic>
        <p:nvPicPr>
          <p:cNvPr id="7172" name="Picture 4" descr="http://obieosobalu.files.wordpress.com/2011/01/excel-2010-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886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096000" y="990600"/>
            <a:ext cx="2514600" cy="1320800"/>
          </a:xfrm>
          <a:prstGeom prst="rect">
            <a:avLst/>
          </a:prstGeom>
        </p:spPr>
      </p:pic>
      <p:pic>
        <p:nvPicPr>
          <p:cNvPr id="7" name="Picture 6"/>
          <p:cNvPicPr>
            <a:picLocks noChangeAspect="1"/>
          </p:cNvPicPr>
          <p:nvPr/>
        </p:nvPicPr>
        <p:blipFill>
          <a:blip r:embed="rId5"/>
          <a:stretch>
            <a:fillRect/>
          </a:stretch>
        </p:blipFill>
        <p:spPr>
          <a:xfrm>
            <a:off x="7315200" y="2286000"/>
            <a:ext cx="1371600" cy="1371600"/>
          </a:xfrm>
          <a:prstGeom prst="rect">
            <a:avLst/>
          </a:prstGeom>
        </p:spPr>
      </p:pic>
      <p:pic>
        <p:nvPicPr>
          <p:cNvPr id="8" name="Picture 7"/>
          <p:cNvPicPr>
            <a:picLocks noChangeAspect="1"/>
          </p:cNvPicPr>
          <p:nvPr/>
        </p:nvPicPr>
        <p:blipFill>
          <a:blip r:embed="rId6"/>
          <a:stretch>
            <a:fillRect/>
          </a:stretch>
        </p:blipFill>
        <p:spPr>
          <a:xfrm>
            <a:off x="4953000" y="2133600"/>
            <a:ext cx="1892300" cy="1790700"/>
          </a:xfrm>
          <a:prstGeom prst="rect">
            <a:avLst/>
          </a:prstGeom>
        </p:spPr>
      </p:pic>
    </p:spTree>
    <p:extLst>
      <p:ext uri="{BB962C8B-B14F-4D97-AF65-F5344CB8AC3E}">
        <p14:creationId xmlns:p14="http://schemas.microsoft.com/office/powerpoint/2010/main" val="102727577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dirty="0" smtClean="0"/>
              <a:t>Hardware Materials</a:t>
            </a:r>
            <a:endParaRPr lang="en-US" dirty="0"/>
          </a:p>
        </p:txBody>
      </p:sp>
      <p:sp>
        <p:nvSpPr>
          <p:cNvPr id="3" name="Content Placeholder 2"/>
          <p:cNvSpPr>
            <a:spLocks noGrp="1"/>
          </p:cNvSpPr>
          <p:nvPr>
            <p:ph sz="half" idx="1"/>
          </p:nvPr>
        </p:nvSpPr>
        <p:spPr>
          <a:xfrm>
            <a:off x="3733800" y="1247383"/>
            <a:ext cx="4953000" cy="2495811"/>
          </a:xfrm>
        </p:spPr>
        <p:txBody>
          <a:bodyPr/>
          <a:lstStyle/>
          <a:p>
            <a:r>
              <a:rPr lang="en-US" sz="2400" dirty="0" smtClean="0"/>
              <a:t>Ocean Optics Spectrometer</a:t>
            </a:r>
          </a:p>
          <a:p>
            <a:r>
              <a:rPr lang="en-US" sz="2400" dirty="0" smtClean="0"/>
              <a:t>Creative Webcam</a:t>
            </a:r>
          </a:p>
          <a:p>
            <a:r>
              <a:rPr lang="en-US" sz="2400" dirty="0" smtClean="0"/>
              <a:t>Garmin GPS 60CSX</a:t>
            </a:r>
          </a:p>
          <a:p>
            <a:r>
              <a:rPr lang="en-US" sz="2400" dirty="0" smtClean="0"/>
              <a:t>ASUS </a:t>
            </a:r>
            <a:r>
              <a:rPr lang="en-US" sz="2400" dirty="0" err="1" smtClean="0"/>
              <a:t>Eee</a:t>
            </a:r>
            <a:r>
              <a:rPr lang="en-US" sz="2400" dirty="0" smtClean="0"/>
              <a:t> Netbook</a:t>
            </a:r>
          </a:p>
          <a:p>
            <a:r>
              <a:rPr lang="en-US" sz="2400" dirty="0" smtClean="0"/>
              <a:t>Sensor Platform Instrumentation</a:t>
            </a:r>
          </a:p>
        </p:txBody>
      </p:sp>
      <p:pic>
        <p:nvPicPr>
          <p:cNvPr id="6146" name="Picture 2" descr="http://ecx.images-amazon.com/images/I/419SJ89%2BotL._SL500_AA3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85589"/>
            <a:ext cx="32004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lh4.googleusercontent.com/2L6XxHdP70rSWgjx_U6dg-gQ_kK7dBNRmGj6wccipJnnpcsOv6psAVt7oUZhBQ93kGfhc9hgEkk"/>
          <p:cNvPicPr>
            <a:picLocks noChangeAspect="1" noChangeArrowheads="1"/>
          </p:cNvPicPr>
          <p:nvPr/>
        </p:nvPicPr>
        <p:blipFill rotWithShape="1">
          <a:blip r:embed="rId4">
            <a:extLst>
              <a:ext uri="{28A0092B-C50C-407E-A947-70E740481C1C}">
                <a14:useLocalDpi xmlns:a14="http://schemas.microsoft.com/office/drawing/2010/main" val="0"/>
              </a:ext>
            </a:extLst>
          </a:blip>
          <a:srcRect l="-2719" t="22922" r="1" b="23695"/>
          <a:stretch/>
        </p:blipFill>
        <p:spPr bwMode="auto">
          <a:xfrm>
            <a:off x="228600" y="4038601"/>
            <a:ext cx="8153400" cy="19521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4607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r>
              <a:rPr lang="en-US" sz="4000" dirty="0" smtClean="0"/>
              <a:t>Spectator Instrumentation Platform</a:t>
            </a:r>
            <a:endParaRPr lang="en-US" sz="4000" dirty="0"/>
          </a:p>
        </p:txBody>
      </p:sp>
      <p:sp>
        <p:nvSpPr>
          <p:cNvPr id="5" name="Content Placeholder 4"/>
          <p:cNvSpPr>
            <a:spLocks noGrp="1"/>
          </p:cNvSpPr>
          <p:nvPr>
            <p:ph sz="half" idx="1"/>
          </p:nvPr>
        </p:nvSpPr>
        <p:spPr>
          <a:xfrm>
            <a:off x="228600" y="838200"/>
            <a:ext cx="3200400" cy="3048000"/>
          </a:xfrm>
        </p:spPr>
        <p:txBody>
          <a:bodyPr/>
          <a:lstStyle/>
          <a:p>
            <a:r>
              <a:rPr lang="en-US" sz="2400" dirty="0" smtClean="0"/>
              <a:t>Design Process</a:t>
            </a:r>
          </a:p>
          <a:p>
            <a:r>
              <a:rPr lang="en-US" sz="2400" dirty="0" smtClean="0"/>
              <a:t>Sensor Platform</a:t>
            </a:r>
          </a:p>
          <a:p>
            <a:r>
              <a:rPr lang="en-US" sz="2400" dirty="0" smtClean="0"/>
              <a:t>Field Use</a:t>
            </a:r>
          </a:p>
          <a:p>
            <a:r>
              <a:rPr lang="en-US" sz="2400" dirty="0" smtClean="0"/>
              <a:t>Mobility Upgrades</a:t>
            </a:r>
          </a:p>
          <a:p>
            <a:r>
              <a:rPr lang="en-US" sz="2400" dirty="0" smtClean="0"/>
              <a:t>Creative Commons Licensing</a:t>
            </a:r>
          </a:p>
        </p:txBody>
      </p:sp>
      <p:pic>
        <p:nvPicPr>
          <p:cNvPr id="3" name="Content Placeholder 2"/>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228600" y="3722446"/>
            <a:ext cx="2819400" cy="211455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4343400" y="4800600"/>
            <a:ext cx="4343400" cy="1036396"/>
          </a:xfrm>
          <a:prstGeom prst="rect">
            <a:avLst/>
          </a:prstGeom>
        </p:spPr>
      </p:pic>
      <p:pic>
        <p:nvPicPr>
          <p:cNvPr id="4" name="Spectrometer with instrument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29000" y="838200"/>
            <a:ext cx="5372100" cy="3581400"/>
          </a:xfrm>
          <a:prstGeom prst="rect">
            <a:avLst/>
          </a:prstGeom>
        </p:spPr>
      </p:pic>
    </p:spTree>
    <p:extLst>
      <p:ext uri="{BB962C8B-B14F-4D97-AF65-F5344CB8AC3E}">
        <p14:creationId xmlns:p14="http://schemas.microsoft.com/office/powerpoint/2010/main" val="38938937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Workflow</a:t>
            </a:r>
            <a:endParaRPr lang="en-US" dirty="0"/>
          </a:p>
        </p:txBody>
      </p:sp>
      <p:pic>
        <p:nvPicPr>
          <p:cNvPr id="7" name="Content Placeholder 6"/>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4038600" y="1752600"/>
            <a:ext cx="1638300" cy="1638300"/>
          </a:xfrm>
          <a:prstGeom prst="rect">
            <a:avLst/>
          </a:prstGeom>
          <a:ln>
            <a:noFill/>
          </a:ln>
          <a:effectLst>
            <a:outerShdw blurRad="292100" dist="139700" dir="2700000" algn="tl" rotWithShape="0">
              <a:srgbClr val="333333">
                <a:alpha val="65000"/>
              </a:srgbClr>
            </a:outerShdw>
          </a:effectLst>
        </p:spPr>
      </p:pic>
      <p:sp>
        <p:nvSpPr>
          <p:cNvPr id="9" name="Content Placeholder 5"/>
          <p:cNvSpPr txBox="1">
            <a:spLocks/>
          </p:cNvSpPr>
          <p:nvPr/>
        </p:nvSpPr>
        <p:spPr bwMode="auto">
          <a:xfrm>
            <a:off x="4343400" y="3450921"/>
            <a:ext cx="1333500" cy="682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dirty="0" err="1" smtClean="0"/>
              <a:t>Fwink</a:t>
            </a:r>
            <a:endParaRPr lang="en-US" dirty="0"/>
          </a:p>
        </p:txBody>
      </p:sp>
      <p:pic>
        <p:nvPicPr>
          <p:cNvPr id="1027" name="Picture 3" descr="C:\Users\Frog Monkey\Downloads\Cresis Project\Google-Earth-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408" y="2676980"/>
            <a:ext cx="3200400" cy="320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C:\Users\Frog Monkey\Downloads\Cresis Project\oo logo.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515" y="2089431"/>
            <a:ext cx="1743075" cy="781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Content Placeholder 5"/>
          <p:cNvSpPr txBox="1">
            <a:spLocks/>
          </p:cNvSpPr>
          <p:nvPr/>
        </p:nvSpPr>
        <p:spPr bwMode="auto">
          <a:xfrm>
            <a:off x="463463" y="1818557"/>
            <a:ext cx="2626290" cy="7150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dirty="0" smtClean="0"/>
              <a:t>Google Earth</a:t>
            </a:r>
            <a:endParaRPr lang="en-US" dirty="0"/>
          </a:p>
        </p:txBody>
      </p:sp>
      <p:sp>
        <p:nvSpPr>
          <p:cNvPr id="17" name="Content Placeholder 5"/>
          <p:cNvSpPr txBox="1">
            <a:spLocks/>
          </p:cNvSpPr>
          <p:nvPr/>
        </p:nvSpPr>
        <p:spPr bwMode="auto">
          <a:xfrm>
            <a:off x="6352653" y="1423606"/>
            <a:ext cx="2590800" cy="7899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dirty="0" err="1" smtClean="0"/>
              <a:t>SpectraSuite</a:t>
            </a:r>
            <a:endParaRPr lang="en-US" dirty="0"/>
          </a:p>
        </p:txBody>
      </p:sp>
      <p:pic>
        <p:nvPicPr>
          <p:cNvPr id="5" name="Content Placeholder 4" descr="field-grid.jpg"/>
          <p:cNvPicPr>
            <a:picLocks noGrp="1" noChangeAspect="1"/>
          </p:cNvPicPr>
          <p:nvPr>
            <p:ph sz="quarter" idx="3"/>
          </p:nvPr>
        </p:nvPicPr>
        <p:blipFill rotWithShape="1">
          <a:blip r:embed="rId6">
            <a:extLst>
              <a:ext uri="{28A0092B-C50C-407E-A947-70E740481C1C}">
                <a14:useLocalDpi xmlns:a14="http://schemas.microsoft.com/office/drawing/2010/main" val="0"/>
              </a:ext>
            </a:extLst>
          </a:blip>
          <a:srcRect l="19124" t="15508" r="28936" b="31873"/>
          <a:stretch/>
        </p:blipFill>
        <p:spPr>
          <a:xfrm>
            <a:off x="5867400" y="3429000"/>
            <a:ext cx="2895600" cy="21829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16708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3518</TotalTime>
  <Words>1473</Words>
  <Application>Microsoft Macintosh PowerPoint</Application>
  <PresentationFormat>Letter Paper (8.5x11 in)</PresentationFormat>
  <Paragraphs>204</Paragraphs>
  <Slides>19</Slides>
  <Notes>19</Notes>
  <HiddenSlides>0</HiddenSlides>
  <MMClips>1</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Title Master</vt:lpstr>
      <vt:lpstr>Slide Master</vt:lpstr>
      <vt:lpstr>Spectroscopic Image Signature Classification of Land Cover Types using Multi-Spectral Data within a Neural Network </vt:lpstr>
      <vt:lpstr>Team Members</vt:lpstr>
      <vt:lpstr>Abstract</vt:lpstr>
      <vt:lpstr>Introduction</vt:lpstr>
      <vt:lpstr>Overview</vt:lpstr>
      <vt:lpstr>Software</vt:lpstr>
      <vt:lpstr>Hardware Materials</vt:lpstr>
      <vt:lpstr>Spectator Instrumentation Platform</vt:lpstr>
      <vt:lpstr>Initial Workflow</vt:lpstr>
      <vt:lpstr>Initial Workflow Problems</vt:lpstr>
      <vt:lpstr>Solutions</vt:lpstr>
      <vt:lpstr>Final Workflow</vt:lpstr>
      <vt:lpstr>Analysis</vt:lpstr>
      <vt:lpstr>Linear Regression Graph</vt:lpstr>
      <vt:lpstr>Neural Network ARFF File</vt:lpstr>
      <vt:lpstr>Neural Network Results</vt:lpstr>
      <vt:lpstr>Conclusions</vt:lpstr>
      <vt:lpstr>Future Works</vt:lpstr>
      <vt:lpstr>Questions?</vt:lpstr>
    </vt:vector>
  </TitlesOfParts>
  <Company>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Adam Lohoefener</dc:creator>
  <cp:lastModifiedBy>ECSU CERSER</cp:lastModifiedBy>
  <cp:revision>173</cp:revision>
  <cp:lastPrinted>2012-07-17T18:22:15Z</cp:lastPrinted>
  <dcterms:created xsi:type="dcterms:W3CDTF">2011-11-09T21:13:25Z</dcterms:created>
  <dcterms:modified xsi:type="dcterms:W3CDTF">2012-07-18T13:47:16Z</dcterms:modified>
</cp:coreProperties>
</file>