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825"/>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2" autoAdjust="0"/>
    <p:restoredTop sz="94671" autoAdjust="0"/>
  </p:normalViewPr>
  <p:slideViewPr>
    <p:cSldViewPr>
      <p:cViewPr varScale="1">
        <p:scale>
          <a:sx n="35" d="100"/>
          <a:sy n="35" d="100"/>
        </p:scale>
        <p:origin x="-224" y="-232"/>
      </p:cViewPr>
      <p:guideLst>
        <p:guide orient="horz" pos="6912"/>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997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26535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1477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87399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2D8F-9744-48DB-AD36-48F0380401B8}"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57321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42D8F-9744-48DB-AD36-48F0380401B8}"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65595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42D8F-9744-48DB-AD36-48F0380401B8}" type="datetimeFigureOut">
              <a:rPr lang="en-US" smtClean="0"/>
              <a:t>7/12/12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95781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42D8F-9744-48DB-AD36-48F0380401B8}" type="datetimeFigureOut">
              <a:rPr lang="en-US" smtClean="0"/>
              <a:t>7/12/12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27404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2D8F-9744-48DB-AD36-48F0380401B8}" type="datetimeFigureOut">
              <a:rPr lang="en-US" smtClean="0"/>
              <a:t>7/12/12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30392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9464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15873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5F42D8F-9744-48DB-AD36-48F0380401B8}" type="datetimeFigureOut">
              <a:rPr lang="en-US" smtClean="0"/>
              <a:t>7/12/12</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2A4BEE73-96EC-4170-8183-E27D649616F9}" type="slidenum">
              <a:rPr lang="en-US" smtClean="0"/>
              <a:t>‹#›</a:t>
            </a:fld>
            <a:endParaRPr lang="en-US"/>
          </a:p>
        </p:txBody>
      </p:sp>
      <p:sp>
        <p:nvSpPr>
          <p:cNvPr id="8" name="Rectangle 7"/>
          <p:cNvSpPr/>
          <p:nvPr/>
        </p:nvSpPr>
        <p:spPr>
          <a:xfrm>
            <a:off x="0" y="21476469"/>
            <a:ext cx="43891200" cy="457200"/>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9" name="Rectangle 8"/>
          <p:cNvSpPr/>
          <p:nvPr/>
        </p:nvSpPr>
        <p:spPr>
          <a:xfrm>
            <a:off x="0" y="21400269"/>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930360"/>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 y="-76200"/>
            <a:ext cx="43891200" cy="1828800"/>
          </a:xfrm>
          <a:prstGeom prst="rect">
            <a:avLst/>
          </a:prstGeom>
        </p:spPr>
      </p:pic>
    </p:spTree>
    <p:extLst>
      <p:ext uri="{BB962C8B-B14F-4D97-AF65-F5344CB8AC3E}">
        <p14:creationId xmlns:p14="http://schemas.microsoft.com/office/powerpoint/2010/main" val="3680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1" y="3581400"/>
            <a:ext cx="43891200" cy="4572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302825"/>
                </a:solidFill>
              </a:rPr>
              <a:t>Shaquia</a:t>
            </a:r>
            <a:r>
              <a:rPr lang="en-US" sz="2400" dirty="0" smtClean="0">
                <a:solidFill>
                  <a:srgbClr val="302825"/>
                </a:solidFill>
              </a:rPr>
              <a:t> Johnson (Mississippi Valley State University ), Maya Smith (Winston Salem State University) , Mentor: Mr. Jeff Wood  (Elizabeth City State University </a:t>
            </a:r>
            <a:r>
              <a:rPr lang="en-US" sz="2400" dirty="0" smtClean="0">
                <a:solidFill>
                  <a:srgbClr val="302825"/>
                </a:solidFill>
              </a:rPr>
              <a:t>), Principle Investigator : Linda B. Hayden</a:t>
            </a:r>
            <a:endParaRPr lang="en-US" sz="2400" dirty="0" smtClean="0">
              <a:solidFill>
                <a:srgbClr val="302825"/>
              </a:solidFill>
            </a:endParaRPr>
          </a:p>
        </p:txBody>
      </p:sp>
      <p:sp>
        <p:nvSpPr>
          <p:cNvPr id="5" name="Rectangle 4"/>
          <p:cNvSpPr/>
          <p:nvPr/>
        </p:nvSpPr>
        <p:spPr>
          <a:xfrm>
            <a:off x="4" y="1790700"/>
            <a:ext cx="43891200" cy="18288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smtClean="0">
              <a:solidFill>
                <a:srgbClr val="302825"/>
              </a:solidFill>
            </a:endParaRPr>
          </a:p>
        </p:txBody>
      </p:sp>
      <p:sp>
        <p:nvSpPr>
          <p:cNvPr id="6" name="Rectangle 5"/>
          <p:cNvSpPr/>
          <p:nvPr/>
        </p:nvSpPr>
        <p:spPr>
          <a:xfrm>
            <a:off x="4" y="3581400"/>
            <a:ext cx="43891200" cy="4572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 y="4038600"/>
            <a:ext cx="9177463" cy="6801862"/>
          </a:xfrm>
          <a:prstGeom prst="rect">
            <a:avLst/>
          </a:prstGeom>
          <a:noFill/>
        </p:spPr>
        <p:txBody>
          <a:bodyPr wrap="square" rtlCol="0">
            <a:spAutoFit/>
          </a:bodyPr>
          <a:lstStyle/>
          <a:p>
            <a:r>
              <a:rPr lang="en-US" sz="2800" b="1" dirty="0" smtClean="0"/>
              <a:t>ABSTRACT</a:t>
            </a:r>
          </a:p>
          <a:p>
            <a:pPr algn="just"/>
            <a:r>
              <a:rPr lang="en-US" sz="2400" dirty="0"/>
              <a:t>Since 1993, the Center for Remote Sensing of Ice Sheets (CReSIS) has been gathering ice thickness data in Greenland. This information is in various formats such as: Postscript Document Format (PDF), Joint Photographer Expert Group (JPEG), Keyhole Markup Language (KML), and Comma Separated Values (CSV). These formats display data in individual visualizations while another format; Matrix Laboratory (MATLAB) will display multiple sources of data, but in the proprietary software application only. The goal of this project was to combine the non-MATLAB visualizations into one window utilizing the PHP Hypertext Preprocessor scripting language and Google Earth. These product files would be simple in their construction, easily adaptable to new data formats, and provide continued display of newly acquired data. The PHP Hypertext Preprocessor language was used to modify the Keyhole Markup Language files to add description tags in order to display data from other formats. The combined files were displayed in the geographical program Google Earth available as a free download to users. </a:t>
            </a:r>
          </a:p>
        </p:txBody>
      </p:sp>
      <p:sp>
        <p:nvSpPr>
          <p:cNvPr id="14" name="TextBox 13"/>
          <p:cNvSpPr txBox="1"/>
          <p:nvPr/>
        </p:nvSpPr>
        <p:spPr>
          <a:xfrm>
            <a:off x="23241000" y="9220201"/>
            <a:ext cx="12725400" cy="10210799"/>
          </a:xfrm>
          <a:prstGeom prst="rect">
            <a:avLst/>
          </a:prstGeom>
          <a:noFill/>
        </p:spPr>
        <p:txBody>
          <a:bodyPr wrap="square" numCol="2" spcCol="365760" rtlCol="0" anchor="t">
            <a:spAutoFit/>
          </a:bodyPr>
          <a:lstStyle/>
          <a:p>
            <a:pPr algn="just"/>
            <a:r>
              <a:rPr lang="en-US" sz="2800" b="1" dirty="0" smtClean="0"/>
              <a:t>DATA MANIPULATION</a:t>
            </a:r>
            <a:endParaRPr lang="en-US" sz="2800" b="1" dirty="0" smtClean="0"/>
          </a:p>
          <a:p>
            <a:pPr algn="just"/>
            <a:r>
              <a:rPr lang="en-US" sz="2000" dirty="0" smtClean="0"/>
              <a:t>The PHP/KML modification file starts with the definition of the function "</a:t>
            </a:r>
            <a:r>
              <a:rPr lang="en-US" sz="2000" dirty="0" err="1" smtClean="0"/>
              <a:t>output_file</a:t>
            </a:r>
            <a:r>
              <a:rPr lang="en-US" sz="2000" dirty="0" smtClean="0"/>
              <a:t>." This function reads the modified file and supplies the mime type to the browser so that the KML file is opened in the Google Earth application. This function was copied from the website "How To Force File Download With PHP "[2] and modified to include the KML+XML mime type</a:t>
            </a:r>
            <a:r>
              <a:rPr lang="en-US" sz="2000" dirty="0" smtClean="0"/>
              <a:t>. The </a:t>
            </a:r>
            <a:r>
              <a:rPr lang="en-US" sz="2000" dirty="0" smtClean="0"/>
              <a:t>first step of the actual modification process was to import the URLs to the echogram images on the CReSIS web site. These URLs were packaged into a CSV file due to their storage directory also containing other files. These URLs were then placed into an array to be called later in the file. The next step in the modification file was to import the contents of the current KML file from the CReSIS site. </a:t>
            </a:r>
            <a:r>
              <a:rPr lang="en-US" sz="2000" dirty="0" smtClean="0"/>
              <a:t>This  </a:t>
            </a:r>
            <a:r>
              <a:rPr lang="en-US" sz="2000" dirty="0" smtClean="0"/>
              <a:t>involved the use of the PHP command "</a:t>
            </a:r>
            <a:r>
              <a:rPr lang="en-US" sz="2000" dirty="0" err="1" smtClean="0"/>
              <a:t>file_get_contents</a:t>
            </a:r>
            <a:r>
              <a:rPr lang="en-US" sz="2000" dirty="0" smtClean="0"/>
              <a:t>" to place the contents into a variable</a:t>
            </a:r>
            <a:r>
              <a:rPr lang="en-US" sz="2000" dirty="0" smtClean="0"/>
              <a:t>. Once </a:t>
            </a:r>
            <a:r>
              <a:rPr lang="en-US" sz="2000" dirty="0" smtClean="0"/>
              <a:t>the data from the CReSIS KML file is downloaded and the CReSIS KML file is closed, a local temporary file: </a:t>
            </a:r>
            <a:r>
              <a:rPr lang="en-US" sz="2000" dirty="0" err="1" smtClean="0"/>
              <a:t>tempKMLflight.kml</a:t>
            </a:r>
            <a:r>
              <a:rPr lang="en-US" sz="2000" dirty="0" smtClean="0"/>
              <a:t>, is opened. The data from the CReSIS KML file is then loaded into the temporary file and the file is closed.</a:t>
            </a:r>
          </a:p>
          <a:p>
            <a:pPr algn="just"/>
            <a:r>
              <a:rPr lang="en-US" sz="2000" dirty="0" smtClean="0"/>
              <a:t> </a:t>
            </a:r>
          </a:p>
          <a:p>
            <a:pPr algn="just"/>
            <a:r>
              <a:rPr lang="en-US" sz="2000" dirty="0" smtClean="0"/>
              <a:t>Once the reading section of the code is complete, the modification section begins. First a new DOM document is created to hold the structure of the temporary XML document previously created. The temporary file is loaded into a variable and the first node is located. This node </a:t>
            </a:r>
            <a:r>
              <a:rPr lang="en-US" sz="2000" dirty="0" smtClean="0"/>
              <a:t>is  </a:t>
            </a:r>
            <a:r>
              <a:rPr lang="en-US" sz="2000" dirty="0" smtClean="0"/>
              <a:t>the root node and all other elements within the file are contained within this node. The next step is to locate and count each of the "</a:t>
            </a:r>
            <a:r>
              <a:rPr lang="en-US" sz="2000" dirty="0" err="1" smtClean="0"/>
              <a:t>Placemark</a:t>
            </a:r>
            <a:r>
              <a:rPr lang="en-US" sz="2000" dirty="0" smtClean="0"/>
              <a:t>" elements, as these are the </a:t>
            </a:r>
          </a:p>
          <a:p>
            <a:pPr algn="just"/>
            <a:endParaRPr lang="en-US" sz="2000" dirty="0" smtClean="0"/>
          </a:p>
          <a:p>
            <a:pPr algn="just"/>
            <a:endParaRPr lang="en-US" sz="2000" dirty="0" smtClean="0"/>
          </a:p>
          <a:p>
            <a:pPr algn="just"/>
            <a:endParaRPr lang="en-US" sz="2000" dirty="0"/>
          </a:p>
          <a:p>
            <a:pPr algn="just"/>
            <a:r>
              <a:rPr lang="en-US" sz="2000" dirty="0" smtClean="0"/>
              <a:t>elements, which separate each of the strings of coordinates, which are linked to a particular echo image. Now that the data has been loaded and the "</a:t>
            </a:r>
            <a:r>
              <a:rPr lang="en-US" sz="2000" dirty="0" err="1" smtClean="0"/>
              <a:t>Placemarks</a:t>
            </a:r>
            <a:r>
              <a:rPr lang="en-US" sz="2000" dirty="0" smtClean="0"/>
              <a:t>" located, a loop is begun to perform the actions of building the value for the new "description" element for each "</a:t>
            </a:r>
            <a:r>
              <a:rPr lang="en-US" sz="2000" dirty="0" err="1" smtClean="0"/>
              <a:t>Placemark</a:t>
            </a:r>
            <a:r>
              <a:rPr lang="en-US" sz="2000" dirty="0" smtClean="0"/>
              <a:t>" element. This value includes PHP variables and HTML code for displaying a reduced version of the echogram image and a link to the actual image. Once this value is assembled, a new node titled "description" is created. This is repeated for each "</a:t>
            </a:r>
            <a:r>
              <a:rPr lang="en-US" sz="2000" dirty="0" err="1" smtClean="0"/>
              <a:t>Placemark</a:t>
            </a:r>
            <a:r>
              <a:rPr lang="en-US" sz="2000" dirty="0" smtClean="0"/>
              <a:t>" within the temporary KML file.</a:t>
            </a:r>
          </a:p>
          <a:p>
            <a:pPr algn="just"/>
            <a:r>
              <a:rPr lang="en-US" sz="2000" dirty="0" smtClean="0"/>
              <a:t> </a:t>
            </a:r>
          </a:p>
          <a:p>
            <a:pPr algn="just"/>
            <a:r>
              <a:rPr lang="en-US" sz="2000" dirty="0" smtClean="0"/>
              <a:t>Once the loop is completed, the </a:t>
            </a:r>
            <a:r>
              <a:rPr lang="en-US" sz="2000" dirty="0" err="1" smtClean="0"/>
              <a:t>tempKMLflight.kml</a:t>
            </a:r>
            <a:r>
              <a:rPr lang="en-US" sz="2000" dirty="0" smtClean="0"/>
              <a:t> file is saved. A call is then made to the function "</a:t>
            </a:r>
            <a:r>
              <a:rPr lang="en-US" sz="2000" dirty="0" err="1" smtClean="0"/>
              <a:t>output_file</a:t>
            </a:r>
            <a:r>
              <a:rPr lang="en-US" sz="2000" dirty="0" smtClean="0"/>
              <a:t>" with the parameters "name", "path", and "mime-type" which downloads the </a:t>
            </a:r>
            <a:r>
              <a:rPr lang="en-US" sz="2000" dirty="0" err="1" smtClean="0"/>
              <a:t>tempKMLflight.kml</a:t>
            </a:r>
            <a:r>
              <a:rPr lang="en-US" sz="2000" dirty="0" smtClean="0"/>
              <a:t> file and attempts to open the application Google Earth. This function will not override mime a setting on a local computer set by a user and behaves in different manners with different browsers. Some browsers will simply download the file (Chrome) while others (Safari, Firefox, Explorer) will download and prompt you as to whether you would like to save or open the </a:t>
            </a:r>
            <a:r>
              <a:rPr lang="en-US" sz="2000" dirty="0" err="1" smtClean="0"/>
              <a:t>file.Examples</a:t>
            </a:r>
            <a:r>
              <a:rPr lang="en-US" sz="2000" dirty="0" smtClean="0"/>
              <a:t> </a:t>
            </a:r>
            <a:r>
              <a:rPr lang="en-US" sz="2000" dirty="0" smtClean="0"/>
              <a:t>of modification files at work can be found at: http://</a:t>
            </a:r>
            <a:r>
              <a:rPr lang="en-US" sz="2000" dirty="0" err="1" smtClean="0"/>
              <a:t>nia.ecsu.edu</a:t>
            </a:r>
            <a:r>
              <a:rPr lang="en-US" sz="2000" dirty="0" smtClean="0"/>
              <a:t>/reuomps2012/teams/data/x/. The files listed are representative of those flights that had corresponding data available in the correct format </a:t>
            </a:r>
            <a:r>
              <a:rPr lang="en-US" sz="2000" dirty="0" smtClean="0"/>
              <a:t>(</a:t>
            </a:r>
            <a:r>
              <a:rPr lang="en-US" sz="2000" dirty="0" smtClean="0"/>
              <a:t>PNG</a:t>
            </a:r>
            <a:r>
              <a:rPr lang="en-US" sz="2000" dirty="0" smtClean="0"/>
              <a:t>)</a:t>
            </a:r>
            <a:r>
              <a:rPr lang="en-US" sz="2000" dirty="0" smtClean="0"/>
              <a:t>.</a:t>
            </a:r>
            <a:endParaRPr lang="en-US" sz="2000" dirty="0"/>
          </a:p>
        </p:txBody>
      </p:sp>
      <p:sp>
        <p:nvSpPr>
          <p:cNvPr id="15" name="Rectangle 14"/>
          <p:cNvSpPr/>
          <p:nvPr/>
        </p:nvSpPr>
        <p:spPr>
          <a:xfrm>
            <a:off x="-8021" y="1792304"/>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5902232" y="4033599"/>
            <a:ext cx="7732294" cy="3908762"/>
          </a:xfrm>
          <a:prstGeom prst="rect">
            <a:avLst/>
          </a:prstGeom>
          <a:noFill/>
        </p:spPr>
        <p:txBody>
          <a:bodyPr wrap="square" rtlCol="0">
            <a:spAutoFit/>
          </a:bodyPr>
          <a:lstStyle/>
          <a:p>
            <a:r>
              <a:rPr lang="en-US" sz="2800" b="1" dirty="0" smtClean="0"/>
              <a:t>CONCLUSION</a:t>
            </a:r>
            <a:endParaRPr lang="en-US" sz="2800" b="1" dirty="0" smtClean="0"/>
          </a:p>
          <a:p>
            <a:pPr algn="just"/>
            <a:r>
              <a:rPr lang="en-US" sz="2000" dirty="0" smtClean="0"/>
              <a:t>XML </a:t>
            </a:r>
            <a:r>
              <a:rPr lang="en-US" sz="2000" dirty="0"/>
              <a:t>DOM PHP scripting is a valid tool to be used in modifying and visualizing KML data files from CReSIS. More work needs to be done in order to increase the amount of data that can be viewed in this manner. Better organization, scripting reviews and rewriting, and the provision of more presentation software applications will enable developers to quickly present information to users as needed. Developers should continue to focus on Google Earth as a main presentation software, but move to Google Maps or other mapping software when able. The use of the PHP XML DOM configuration of development enabled quick development of the commands needed and produced a small file to complete the task</a:t>
            </a:r>
            <a:r>
              <a:rPr lang="en-US" sz="2000" dirty="0" smtClean="0"/>
              <a:t>.</a:t>
            </a:r>
            <a:endParaRPr lang="en-US" sz="2000" dirty="0"/>
          </a:p>
        </p:txBody>
      </p:sp>
      <p:sp>
        <p:nvSpPr>
          <p:cNvPr id="19" name="TextBox 18"/>
          <p:cNvSpPr txBox="1"/>
          <p:nvPr/>
        </p:nvSpPr>
        <p:spPr>
          <a:xfrm>
            <a:off x="35988458" y="7914288"/>
            <a:ext cx="7646068" cy="8833187"/>
          </a:xfrm>
          <a:prstGeom prst="rect">
            <a:avLst/>
          </a:prstGeom>
          <a:noFill/>
        </p:spPr>
        <p:txBody>
          <a:bodyPr wrap="square" rtlCol="0">
            <a:spAutoFit/>
          </a:bodyPr>
          <a:lstStyle/>
          <a:p>
            <a:r>
              <a:rPr lang="en-US" sz="2800" b="1" dirty="0" smtClean="0"/>
              <a:t>FUTURE WORK</a:t>
            </a:r>
          </a:p>
          <a:p>
            <a:pPr algn="just"/>
            <a:r>
              <a:rPr lang="en-US" sz="2000" dirty="0" smtClean="0"/>
              <a:t>In </a:t>
            </a:r>
            <a:r>
              <a:rPr lang="en-US" sz="2000" dirty="0"/>
              <a:t>this research the information that was utilized was from the 2012 Greenland expedition using the P3 aircraft. The data type that is displayed within this research is JPEGs images of echograms. Future projects should look at adding other data types (CSV, PDF) to description tags for display will be needed. </a:t>
            </a:r>
          </a:p>
          <a:p>
            <a:pPr algn="just"/>
            <a:r>
              <a:rPr lang="en-US" sz="2000" dirty="0"/>
              <a:t> </a:t>
            </a:r>
          </a:p>
          <a:p>
            <a:pPr algn="just"/>
            <a:r>
              <a:rPr lang="en-US" sz="2000" dirty="0"/>
              <a:t>To overcome of the obstacles with the research project, the team had to create a text file for each location of echograms because the echograms and maps are located in the same file. In the future,  creating a code that will locate the echogram file on the CReSIS site will be more useful. Creating code that passes the flight selection and images into variables instead of creating individual pages for each flight will also be work for the future teams. </a:t>
            </a:r>
          </a:p>
          <a:p>
            <a:pPr algn="just"/>
            <a:r>
              <a:rPr lang="en-US" sz="2000" dirty="0"/>
              <a:t> </a:t>
            </a:r>
          </a:p>
          <a:p>
            <a:pPr algn="just"/>
            <a:r>
              <a:rPr lang="en-US" sz="2000" dirty="0"/>
              <a:t>To view the results of research, Google Earth has to be downloaded to the user's workstation. Implementing the code in Google Maps for online access without downloading the Google Earth application or giving the user the options to open with Google Maps or Google Earth would assist users who do not have the permission to install software.</a:t>
            </a:r>
          </a:p>
          <a:p>
            <a:pPr algn="just"/>
            <a:r>
              <a:rPr lang="en-US" sz="2000" dirty="0"/>
              <a:t> </a:t>
            </a:r>
          </a:p>
          <a:p>
            <a:pPr algn="just"/>
            <a:r>
              <a:rPr lang="en-US" sz="2000" dirty="0"/>
              <a:t>At the current time the years from 1993 to 2011 data are not being used. In the future researchers should be able to work with older KML files, which display points instead of segments and also utilize the older data. The team also had a difficult time with matching the echograms to the flight path files. Researchers should work with CReSIS to better organize their data files and provide better consistency as to how the data is presented</a:t>
            </a:r>
            <a:r>
              <a:rPr lang="en-US" sz="2000" dirty="0" smtClean="0"/>
              <a:t>.</a:t>
            </a:r>
            <a:endParaRPr lang="en-US" sz="2000" dirty="0"/>
          </a:p>
        </p:txBody>
      </p:sp>
      <p:sp>
        <p:nvSpPr>
          <p:cNvPr id="20" name="TextBox 19"/>
          <p:cNvSpPr txBox="1"/>
          <p:nvPr/>
        </p:nvSpPr>
        <p:spPr>
          <a:xfrm>
            <a:off x="33680400" y="18592800"/>
            <a:ext cx="10058400" cy="2739211"/>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rtlCol="0">
            <a:spAutoFit/>
          </a:bodyPr>
          <a:lstStyle/>
          <a:p>
            <a:pPr algn="just"/>
            <a:r>
              <a:rPr lang="en-US" sz="2800" b="1" cap="small" dirty="0" smtClean="0">
                <a:latin typeface="Times New Roman"/>
                <a:cs typeface="Times New Roman"/>
              </a:rPr>
              <a:t>References</a:t>
            </a:r>
          </a:p>
          <a:p>
            <a:pPr lvl="0" algn="just"/>
            <a:r>
              <a:rPr lang="en-US" sz="1200" dirty="0" smtClean="0"/>
              <a:t>[</a:t>
            </a:r>
            <a:r>
              <a:rPr lang="en-US" sz="1100" dirty="0" smtClean="0"/>
              <a:t>1] (2012</a:t>
            </a:r>
            <a:r>
              <a:rPr lang="en-US" sz="1100" dirty="0"/>
              <a:t>, June 29) PHP: </a:t>
            </a:r>
            <a:r>
              <a:rPr lang="en-US" sz="1100" dirty="0" err="1"/>
              <a:t>strpos</a:t>
            </a:r>
            <a:r>
              <a:rPr lang="en-US" sz="1100" dirty="0"/>
              <a:t> - Manual [Online].  Available: http://www.w3schools.com/php/func_string_strpos.asp</a:t>
            </a:r>
          </a:p>
          <a:p>
            <a:pPr lvl="0" algn="just"/>
            <a:r>
              <a:rPr lang="en-US" sz="1100" dirty="0" smtClean="0"/>
              <a:t>[2] (2007</a:t>
            </a:r>
            <a:r>
              <a:rPr lang="en-US" sz="1100" dirty="0"/>
              <a:t>, August 12) How To Force File Download With PHP [Online]. </a:t>
            </a:r>
            <a:r>
              <a:rPr lang="en-US" sz="1100" dirty="0" err="1" smtClean="0"/>
              <a:t>Available:http</a:t>
            </a:r>
            <a:r>
              <a:rPr lang="en-US" sz="1100" dirty="0"/>
              <a:t>://w-shadow.com/blog/2007/08/12/how-to-force-file-download-with-php/</a:t>
            </a:r>
          </a:p>
          <a:p>
            <a:pPr lvl="0" algn="just"/>
            <a:r>
              <a:rPr lang="en-US" sz="1100" dirty="0" smtClean="0"/>
              <a:t>[3] (2012</a:t>
            </a:r>
            <a:r>
              <a:rPr lang="en-US" sz="1100" dirty="0"/>
              <a:t>, February 24) KML Tutorial [Online]. Available: https://developers.google.com/kml/documentation/kml_tut</a:t>
            </a:r>
          </a:p>
          <a:p>
            <a:pPr lvl="0" algn="just"/>
            <a:r>
              <a:rPr lang="en-US" sz="1100" dirty="0" smtClean="0"/>
              <a:t>[4] (2012</a:t>
            </a:r>
            <a:r>
              <a:rPr lang="en-US" sz="1100" dirty="0"/>
              <a:t>, June 29) PHP Document Object Model [Online]. Available: http://php.net/manual/en/book.dom.php</a:t>
            </a:r>
          </a:p>
          <a:p>
            <a:pPr lvl="0" algn="just"/>
            <a:r>
              <a:rPr lang="en-US" sz="1100" dirty="0" smtClean="0"/>
              <a:t>[5] W3C </a:t>
            </a:r>
            <a:r>
              <a:rPr lang="en-US" sz="1100" dirty="0"/>
              <a:t>Tutorials and Reference [Online]. Available: http://www.w3schools.com/dom/default.asp</a:t>
            </a:r>
          </a:p>
          <a:p>
            <a:pPr lvl="0" algn="just"/>
            <a:r>
              <a:rPr lang="en-US" sz="1100" dirty="0" smtClean="0"/>
              <a:t>[6] (2012</a:t>
            </a:r>
            <a:r>
              <a:rPr lang="en-US" sz="1100" dirty="0"/>
              <a:t>, June 29) PHP: </a:t>
            </a:r>
            <a:r>
              <a:rPr lang="en-US" sz="1100" dirty="0" err="1"/>
              <a:t>fgetcsv</a:t>
            </a:r>
            <a:r>
              <a:rPr lang="en-US" sz="1100" dirty="0"/>
              <a:t> - Manual [Online]. Available: http://us3.php.net/manual/en/function.fgetcsv.php</a:t>
            </a:r>
          </a:p>
          <a:p>
            <a:pPr lvl="0" algn="just"/>
            <a:r>
              <a:rPr lang="en-US" sz="1100" dirty="0" smtClean="0"/>
              <a:t>[7] PHP </a:t>
            </a:r>
            <a:r>
              <a:rPr lang="en-US" sz="1100" dirty="0"/>
              <a:t>Tutorial - File Write [Online]. Available: http://www.tizag.com/phpT/filewrite.php</a:t>
            </a:r>
          </a:p>
          <a:p>
            <a:pPr lvl="0" algn="just"/>
            <a:r>
              <a:rPr lang="en-US" sz="1100" dirty="0" smtClean="0"/>
              <a:t>[8] L</a:t>
            </a:r>
            <a:r>
              <a:rPr lang="en-US" sz="1100" dirty="0"/>
              <a:t>. Welling and L. Thompson, PHP and MySQL Web Development, (4th ed.). Addison Wesley, 2009.</a:t>
            </a:r>
          </a:p>
          <a:p>
            <a:pPr lvl="0" algn="just"/>
            <a:r>
              <a:rPr lang="en-US" sz="1100" dirty="0" smtClean="0"/>
              <a:t>[9] PHP </a:t>
            </a:r>
            <a:r>
              <a:rPr lang="en-US" sz="1100" dirty="0"/>
              <a:t>XML DOM [Online]. Available: http://www.coursesweb.net/php-mysql/php-xml-dom</a:t>
            </a:r>
          </a:p>
          <a:p>
            <a:pPr lvl="0" algn="just"/>
            <a:r>
              <a:rPr lang="en-US" sz="1100" dirty="0" smtClean="0"/>
              <a:t>[10] CReSIS </a:t>
            </a:r>
            <a:r>
              <a:rPr lang="en-US" sz="1100" dirty="0"/>
              <a:t>Data [Online]. Available: https://www.cresis.ku.edu/data</a:t>
            </a:r>
          </a:p>
          <a:p>
            <a:pPr lvl="0" algn="just"/>
            <a:r>
              <a:rPr lang="en-US" sz="1100" dirty="0" smtClean="0"/>
              <a:t>[11] </a:t>
            </a:r>
            <a:r>
              <a:rPr lang="en-US" sz="1100" dirty="0" err="1" smtClean="0"/>
              <a:t>PolarGrid</a:t>
            </a:r>
            <a:r>
              <a:rPr lang="en-US" sz="1100" dirty="0" smtClean="0"/>
              <a:t> </a:t>
            </a:r>
            <a:r>
              <a:rPr lang="en-US" sz="1100" dirty="0"/>
              <a:t>GIS Server [Online]. Available: http://gf2.ucs.indiana.edu/</a:t>
            </a:r>
          </a:p>
          <a:p>
            <a:pPr lvl="0" algn="just"/>
            <a:r>
              <a:rPr lang="en-US" sz="1100" dirty="0" smtClean="0"/>
              <a:t>[12](2000</a:t>
            </a:r>
            <a:r>
              <a:rPr lang="en-US" sz="1100" dirty="0"/>
              <a:t>, November 13) P. Le </a:t>
            </a:r>
            <a:r>
              <a:rPr lang="en-US" sz="1100" dirty="0" err="1"/>
              <a:t>Hégaret</a:t>
            </a:r>
            <a:r>
              <a:rPr lang="en-US" sz="1100" dirty="0"/>
              <a:t>, L. Wood, and J. </a:t>
            </a:r>
            <a:r>
              <a:rPr lang="en-US" sz="1100" dirty="0" err="1"/>
              <a:t>Robie</a:t>
            </a:r>
            <a:r>
              <a:rPr lang="en-US" sz="1100" dirty="0"/>
              <a:t>. “What is the Document Object Model?” [Online</a:t>
            </a:r>
            <a:r>
              <a:rPr lang="en-US" sz="1100" dirty="0" smtClean="0"/>
              <a:t>].http</a:t>
            </a:r>
            <a:r>
              <a:rPr lang="en-US" sz="1100" dirty="0"/>
              <a:t>://</a:t>
            </a:r>
            <a:r>
              <a:rPr lang="en-US" sz="1100" dirty="0" smtClean="0"/>
              <a:t>www.w3.org/TR/DOM-Level-2-Core/introduction.html</a:t>
            </a:r>
            <a:endParaRPr lang="en-US" sz="1100" dirty="0"/>
          </a:p>
        </p:txBody>
      </p:sp>
      <p:sp>
        <p:nvSpPr>
          <p:cNvPr id="21" name="TextBox 20"/>
          <p:cNvSpPr txBox="1"/>
          <p:nvPr/>
        </p:nvSpPr>
        <p:spPr>
          <a:xfrm>
            <a:off x="35988458" y="16703359"/>
            <a:ext cx="7716252" cy="2062103"/>
          </a:xfrm>
          <a:prstGeom prst="rect">
            <a:avLst/>
          </a:prstGeom>
          <a:noFill/>
        </p:spPr>
        <p:txBody>
          <a:bodyPr wrap="square" rtlCol="0">
            <a:spAutoFit/>
          </a:bodyPr>
          <a:lstStyle/>
          <a:p>
            <a:r>
              <a:rPr lang="en-US" sz="2800" b="1" dirty="0" smtClean="0"/>
              <a:t>ACKNOWLEDGEMENTS</a:t>
            </a:r>
          </a:p>
          <a:p>
            <a:pPr algn="just"/>
            <a:r>
              <a:rPr lang="en-US" sz="2000" dirty="0" smtClean="0"/>
              <a:t>The 2012 Database Team would like to thank Principal Investigator, Dr. Linda B. Hayden, for making the Research Experience for Undergraduate in Ocean, Marine, and Polar Science. We would also like to thank CReSIS for making the data available. In addition we would like to thank Mr. Jeffrey Wood for being an exceptional mentor.</a:t>
            </a:r>
            <a:endParaRPr lang="en-US" sz="2000" b="1" dirty="0" smtClean="0"/>
          </a:p>
        </p:txBody>
      </p:sp>
      <p:sp>
        <p:nvSpPr>
          <p:cNvPr id="2" name="Rectangle 1"/>
          <p:cNvSpPr/>
          <p:nvPr/>
        </p:nvSpPr>
        <p:spPr>
          <a:xfrm>
            <a:off x="228600" y="2133600"/>
            <a:ext cx="43357800" cy="1107996"/>
          </a:xfrm>
          <a:prstGeom prst="rect">
            <a:avLst/>
          </a:prstGeom>
        </p:spPr>
        <p:txBody>
          <a:bodyPr wrap="square">
            <a:spAutoFit/>
          </a:bodyPr>
          <a:lstStyle/>
          <a:p>
            <a:r>
              <a:rPr lang="en-US" sz="6600" dirty="0"/>
              <a:t>Utilizing Various Data Sets from the CReSIS Data Archives to Visualize Echo Information at Specific Locations in Google Earth</a:t>
            </a:r>
          </a:p>
        </p:txBody>
      </p:sp>
      <p:pic>
        <p:nvPicPr>
          <p:cNvPr id="3" name="Picture 2"/>
          <p:cNvPicPr>
            <a:picLocks noChangeAspect="1"/>
          </p:cNvPicPr>
          <p:nvPr/>
        </p:nvPicPr>
        <p:blipFill>
          <a:blip r:embed="rId2"/>
          <a:stretch>
            <a:fillRect/>
          </a:stretch>
        </p:blipFill>
        <p:spPr>
          <a:xfrm>
            <a:off x="533400" y="10668000"/>
            <a:ext cx="6273660" cy="4702110"/>
          </a:xfrm>
          <a:prstGeom prst="rect">
            <a:avLst/>
          </a:prstGeom>
        </p:spPr>
      </p:pic>
      <p:sp>
        <p:nvSpPr>
          <p:cNvPr id="9" name="TextBox 8"/>
          <p:cNvSpPr txBox="1"/>
          <p:nvPr/>
        </p:nvSpPr>
        <p:spPr>
          <a:xfrm>
            <a:off x="533400" y="15240000"/>
            <a:ext cx="6172200" cy="523220"/>
          </a:xfrm>
          <a:prstGeom prst="rect">
            <a:avLst/>
          </a:prstGeom>
          <a:noFill/>
        </p:spPr>
        <p:txBody>
          <a:bodyPr wrap="square" rtlCol="0">
            <a:spAutoFit/>
          </a:bodyPr>
          <a:lstStyle/>
          <a:p>
            <a:pPr algn="ctr"/>
            <a:r>
              <a:rPr lang="en-US" sz="2800" dirty="0"/>
              <a:t>Figure 1- Accumulation Radar</a:t>
            </a:r>
          </a:p>
        </p:txBody>
      </p:sp>
      <p:pic>
        <p:nvPicPr>
          <p:cNvPr id="10" name="Picture 9"/>
          <p:cNvPicPr>
            <a:picLocks noChangeAspect="1"/>
          </p:cNvPicPr>
          <p:nvPr/>
        </p:nvPicPr>
        <p:blipFill>
          <a:blip r:embed="rId3"/>
          <a:stretch>
            <a:fillRect/>
          </a:stretch>
        </p:blipFill>
        <p:spPr>
          <a:xfrm>
            <a:off x="9677400" y="4191000"/>
            <a:ext cx="6608404" cy="4953000"/>
          </a:xfrm>
          <a:prstGeom prst="rect">
            <a:avLst/>
          </a:prstGeom>
        </p:spPr>
      </p:pic>
      <p:sp>
        <p:nvSpPr>
          <p:cNvPr id="11" name="TextBox 10"/>
          <p:cNvSpPr txBox="1"/>
          <p:nvPr/>
        </p:nvSpPr>
        <p:spPr>
          <a:xfrm>
            <a:off x="10591800" y="8991600"/>
            <a:ext cx="4831836" cy="523220"/>
          </a:xfrm>
          <a:prstGeom prst="rect">
            <a:avLst/>
          </a:prstGeom>
          <a:noFill/>
        </p:spPr>
        <p:txBody>
          <a:bodyPr wrap="none" rtlCol="0">
            <a:spAutoFit/>
          </a:bodyPr>
          <a:lstStyle/>
          <a:p>
            <a:r>
              <a:rPr lang="en-US" sz="2800" dirty="0"/>
              <a:t>Figure 3 – Radar Depth Sounder</a:t>
            </a:r>
          </a:p>
        </p:txBody>
      </p:sp>
      <p:pic>
        <p:nvPicPr>
          <p:cNvPr id="22" name="Picture 21"/>
          <p:cNvPicPr>
            <a:picLocks noChangeAspect="1"/>
          </p:cNvPicPr>
          <p:nvPr/>
        </p:nvPicPr>
        <p:blipFill>
          <a:blip r:embed="rId4"/>
          <a:stretch>
            <a:fillRect/>
          </a:stretch>
        </p:blipFill>
        <p:spPr>
          <a:xfrm>
            <a:off x="457200" y="15773400"/>
            <a:ext cx="6440648" cy="4827268"/>
          </a:xfrm>
          <a:prstGeom prst="rect">
            <a:avLst/>
          </a:prstGeom>
        </p:spPr>
      </p:pic>
      <p:sp>
        <p:nvSpPr>
          <p:cNvPr id="23" name="TextBox 22"/>
          <p:cNvSpPr txBox="1"/>
          <p:nvPr/>
        </p:nvSpPr>
        <p:spPr>
          <a:xfrm>
            <a:off x="1828800" y="20574000"/>
            <a:ext cx="3868175" cy="523220"/>
          </a:xfrm>
          <a:prstGeom prst="rect">
            <a:avLst/>
          </a:prstGeom>
          <a:noFill/>
        </p:spPr>
        <p:txBody>
          <a:bodyPr wrap="none" rtlCol="0">
            <a:spAutoFit/>
          </a:bodyPr>
          <a:lstStyle/>
          <a:p>
            <a:r>
              <a:rPr lang="en-US" sz="2800" dirty="0"/>
              <a:t>Figure 2 – KU Band </a:t>
            </a:r>
            <a:r>
              <a:rPr lang="en-US" sz="2800" dirty="0" smtClean="0"/>
              <a:t>Radar</a:t>
            </a:r>
            <a:endParaRPr lang="en-US" sz="2800" dirty="0"/>
          </a:p>
        </p:txBody>
      </p:sp>
      <p:pic>
        <p:nvPicPr>
          <p:cNvPr id="24" name="Picture 23"/>
          <p:cNvPicPr>
            <a:picLocks noChangeAspect="1"/>
          </p:cNvPicPr>
          <p:nvPr/>
        </p:nvPicPr>
        <p:blipFill>
          <a:blip r:embed="rId5"/>
          <a:stretch>
            <a:fillRect/>
          </a:stretch>
        </p:blipFill>
        <p:spPr>
          <a:xfrm>
            <a:off x="7924800" y="10515600"/>
            <a:ext cx="6489700" cy="4864032"/>
          </a:xfrm>
          <a:prstGeom prst="rect">
            <a:avLst/>
          </a:prstGeom>
        </p:spPr>
      </p:pic>
      <p:sp>
        <p:nvSpPr>
          <p:cNvPr id="25" name="TextBox 24"/>
          <p:cNvSpPr txBox="1"/>
          <p:nvPr/>
        </p:nvSpPr>
        <p:spPr>
          <a:xfrm>
            <a:off x="9677400" y="15240000"/>
            <a:ext cx="3427798" cy="523220"/>
          </a:xfrm>
          <a:prstGeom prst="rect">
            <a:avLst/>
          </a:prstGeom>
          <a:noFill/>
        </p:spPr>
        <p:txBody>
          <a:bodyPr wrap="none" rtlCol="0">
            <a:spAutoFit/>
          </a:bodyPr>
          <a:lstStyle/>
          <a:p>
            <a:r>
              <a:rPr lang="en-US" sz="2800" dirty="0"/>
              <a:t>Figure 4 – Snow </a:t>
            </a:r>
            <a:r>
              <a:rPr lang="en-US" sz="2800" dirty="0" smtClean="0"/>
              <a:t>Radar</a:t>
            </a:r>
            <a:endParaRPr lang="en-US" sz="2800" dirty="0"/>
          </a:p>
        </p:txBody>
      </p:sp>
      <p:pic>
        <p:nvPicPr>
          <p:cNvPr id="27" name="Picture 26"/>
          <p:cNvPicPr>
            <a:picLocks noChangeAspect="1"/>
          </p:cNvPicPr>
          <p:nvPr/>
        </p:nvPicPr>
        <p:blipFill>
          <a:blip r:embed="rId6"/>
          <a:stretch>
            <a:fillRect/>
          </a:stretch>
        </p:blipFill>
        <p:spPr>
          <a:xfrm>
            <a:off x="26746199" y="4156348"/>
            <a:ext cx="8534025" cy="4800389"/>
          </a:xfrm>
          <a:prstGeom prst="rect">
            <a:avLst/>
          </a:prstGeom>
        </p:spPr>
      </p:pic>
      <p:pic>
        <p:nvPicPr>
          <p:cNvPr id="28" name="Picture 27"/>
          <p:cNvPicPr preferRelativeResize="0">
            <a:picLocks/>
          </p:cNvPicPr>
          <p:nvPr/>
        </p:nvPicPr>
        <p:blipFill>
          <a:blip r:embed="rId7"/>
          <a:stretch>
            <a:fillRect/>
          </a:stretch>
        </p:blipFill>
        <p:spPr>
          <a:xfrm>
            <a:off x="15544800" y="9677400"/>
            <a:ext cx="7635240" cy="10792968"/>
          </a:xfrm>
          <a:prstGeom prst="rect">
            <a:avLst/>
          </a:prstGeom>
        </p:spPr>
      </p:pic>
      <p:sp>
        <p:nvSpPr>
          <p:cNvPr id="8" name="Rectangle 7"/>
          <p:cNvSpPr/>
          <p:nvPr/>
        </p:nvSpPr>
        <p:spPr>
          <a:xfrm>
            <a:off x="16383000" y="4291565"/>
            <a:ext cx="9982200" cy="4852436"/>
          </a:xfrm>
          <a:prstGeom prst="rect">
            <a:avLst/>
          </a:prstGeom>
        </p:spPr>
        <p:txBody>
          <a:bodyPr wrap="square">
            <a:spAutoFit/>
          </a:bodyPr>
          <a:lstStyle/>
          <a:p>
            <a:pPr algn="just"/>
            <a:r>
              <a:rPr lang="en-US" sz="2800" b="1" dirty="0" smtClean="0"/>
              <a:t>EXTENSIBLE MARKUP LANGUAGE DOCUMENT OBJECT MODEL</a:t>
            </a:r>
            <a:endParaRPr lang="en-US" sz="2800" b="1" dirty="0"/>
          </a:p>
          <a:p>
            <a:pPr algn="just"/>
            <a:r>
              <a:rPr lang="en-US" sz="2000" dirty="0"/>
              <a:t>Extensible Markup Language Document Object Model (XML DOM) defines the objects and properties of XML elements, and the methods to access them. XML DOM is a standard for how to get, change, add, or delete XML elements, which are called nodes. The PHP core provides access to XML DOM parser functions removing the need for any additional software installations.</a:t>
            </a:r>
          </a:p>
          <a:p>
            <a:pPr algn="just"/>
            <a:endParaRPr lang="en-US" sz="2000" dirty="0"/>
          </a:p>
          <a:p>
            <a:pPr algn="just"/>
            <a:r>
              <a:rPr lang="en-US" sz="2000" dirty="0"/>
              <a:t>The XML DOM views an XML document as a tree-structure. There are several different types of nodes, such as: element nodes, attribute nodes, comment nodes, and node-trees. Their contents can be modified or deleted, and new elements can be created. The node tree shows the set of nodes, and the connections between them. The nodes in the node tree have a hierarchical relationship to each other. The terms parent, child, and sibling are used to describe the relationships. The top node is called the root and any node (Parent) can have an infinite number of children. A leaf is node with no </a:t>
            </a:r>
            <a:r>
              <a:rPr lang="en-US" sz="2000" dirty="0" smtClean="0"/>
              <a:t>children whereas </a:t>
            </a:r>
            <a:r>
              <a:rPr lang="en-US" sz="2000" dirty="0"/>
              <a:t>sibling nodes all have the same parent. </a:t>
            </a:r>
          </a:p>
        </p:txBody>
      </p:sp>
      <p:sp>
        <p:nvSpPr>
          <p:cNvPr id="13" name="TextBox 12"/>
          <p:cNvSpPr txBox="1"/>
          <p:nvPr/>
        </p:nvSpPr>
        <p:spPr>
          <a:xfrm>
            <a:off x="29413200" y="8839200"/>
            <a:ext cx="3809999" cy="523220"/>
          </a:xfrm>
          <a:prstGeom prst="rect">
            <a:avLst/>
          </a:prstGeom>
          <a:noFill/>
        </p:spPr>
        <p:txBody>
          <a:bodyPr wrap="square" rtlCol="0">
            <a:spAutoFit/>
          </a:bodyPr>
          <a:lstStyle/>
          <a:p>
            <a:pPr algn="ctr"/>
            <a:r>
              <a:rPr lang="en-US" sz="2800" dirty="0" smtClean="0"/>
              <a:t>Figure </a:t>
            </a:r>
            <a:r>
              <a:rPr lang="en-US" sz="2800" dirty="0" smtClean="0"/>
              <a:t>6</a:t>
            </a:r>
            <a:endParaRPr lang="en-US" sz="2800" dirty="0"/>
          </a:p>
        </p:txBody>
      </p:sp>
      <p:sp>
        <p:nvSpPr>
          <p:cNvPr id="16" name="TextBox 15"/>
          <p:cNvSpPr txBox="1"/>
          <p:nvPr/>
        </p:nvSpPr>
        <p:spPr>
          <a:xfrm>
            <a:off x="16687800" y="20497800"/>
            <a:ext cx="4876800" cy="523220"/>
          </a:xfrm>
          <a:prstGeom prst="rect">
            <a:avLst/>
          </a:prstGeom>
          <a:noFill/>
        </p:spPr>
        <p:txBody>
          <a:bodyPr wrap="square" rtlCol="0">
            <a:spAutoFit/>
          </a:bodyPr>
          <a:lstStyle/>
          <a:p>
            <a:pPr algn="ctr"/>
            <a:r>
              <a:rPr lang="en-US" sz="2800" dirty="0" smtClean="0"/>
              <a:t>Figure </a:t>
            </a:r>
            <a:r>
              <a:rPr lang="en-US" sz="2800" dirty="0"/>
              <a:t>7</a:t>
            </a:r>
            <a:r>
              <a:rPr lang="en-US" sz="2800" dirty="0" smtClean="0"/>
              <a:t> – 52 Lines of code </a:t>
            </a:r>
            <a:endParaRPr lang="en-US" sz="2800" dirty="0"/>
          </a:p>
        </p:txBody>
      </p:sp>
      <p:sp>
        <p:nvSpPr>
          <p:cNvPr id="18" name="Rectangle 17"/>
          <p:cNvSpPr/>
          <p:nvPr/>
        </p:nvSpPr>
        <p:spPr>
          <a:xfrm>
            <a:off x="6934200" y="16383000"/>
            <a:ext cx="8153400" cy="3600986"/>
          </a:xfrm>
          <a:prstGeom prst="rect">
            <a:avLst/>
          </a:prstGeom>
        </p:spPr>
        <p:txBody>
          <a:bodyPr wrap="square">
            <a:spAutoFit/>
          </a:bodyPr>
          <a:lstStyle/>
          <a:p>
            <a:pPr algn="just"/>
            <a:r>
              <a:rPr lang="en-US" sz="2800" b="1" dirty="0" smtClean="0"/>
              <a:t>RESULTS</a:t>
            </a:r>
            <a:endParaRPr lang="en-US" sz="2800" b="1" dirty="0"/>
          </a:p>
          <a:p>
            <a:pPr algn="just"/>
            <a:r>
              <a:rPr lang="en-US" sz="2000" dirty="0" smtClean="0"/>
              <a:t>The </a:t>
            </a:r>
            <a:r>
              <a:rPr lang="en-US" sz="2000" dirty="0"/>
              <a:t>final PHP files developed were able to import data </a:t>
            </a:r>
            <a:r>
              <a:rPr lang="en-US" sz="2000" dirty="0" smtClean="0"/>
              <a:t>from </a:t>
            </a:r>
            <a:r>
              <a:rPr lang="en-US" sz="2000" dirty="0"/>
              <a:t>two separate sources and combine them into  one </a:t>
            </a:r>
            <a:r>
              <a:rPr lang="en-US" sz="2000" dirty="0" smtClean="0"/>
              <a:t>visualization</a:t>
            </a:r>
            <a:r>
              <a:rPr lang="en-US" sz="2000" dirty="0"/>
              <a:t>. This visualization enables users to view both the </a:t>
            </a:r>
            <a:r>
              <a:rPr lang="en-US" sz="2000" dirty="0" smtClean="0"/>
              <a:t>flight </a:t>
            </a:r>
            <a:r>
              <a:rPr lang="en-US" sz="2000" dirty="0"/>
              <a:t>path and the radar echogram images in one window with </a:t>
            </a:r>
            <a:r>
              <a:rPr lang="en-US" sz="2000" dirty="0" smtClean="0"/>
              <a:t>a </a:t>
            </a:r>
            <a:r>
              <a:rPr lang="en-US" sz="2000" dirty="0"/>
              <a:t>minimal amount of coding taking place. The final script, </a:t>
            </a:r>
            <a:r>
              <a:rPr lang="en-US" sz="2000" dirty="0" smtClean="0"/>
              <a:t>including </a:t>
            </a:r>
            <a:r>
              <a:rPr lang="en-US" sz="2000" dirty="0"/>
              <a:t>comments, was 52 lines with only two inputs </a:t>
            </a:r>
            <a:r>
              <a:rPr lang="en-US" sz="2000" dirty="0" smtClean="0"/>
              <a:t>needing </a:t>
            </a:r>
            <a:r>
              <a:rPr lang="en-US" sz="2000" dirty="0"/>
              <a:t>change </a:t>
            </a:r>
            <a:r>
              <a:rPr lang="en-US" sz="2000" dirty="0" smtClean="0"/>
              <a:t>if a </a:t>
            </a:r>
            <a:r>
              <a:rPr lang="en-US" sz="2000" dirty="0"/>
              <a:t>new flight is desired (CReSIS KML File </a:t>
            </a:r>
            <a:r>
              <a:rPr lang="en-US" sz="2000" dirty="0" smtClean="0"/>
              <a:t>location</a:t>
            </a:r>
            <a:r>
              <a:rPr lang="en-US" sz="2000" dirty="0"/>
              <a:t>, Echogram image URL text file). Though various </a:t>
            </a:r>
            <a:r>
              <a:rPr lang="en-US" sz="2000" dirty="0" smtClean="0"/>
              <a:t>other </a:t>
            </a:r>
            <a:r>
              <a:rPr lang="en-US" sz="2000" dirty="0"/>
              <a:t>methods and scripting languages were attempted, the use </a:t>
            </a:r>
            <a:r>
              <a:rPr lang="en-US" sz="2000" dirty="0" smtClean="0"/>
              <a:t>of </a:t>
            </a:r>
            <a:r>
              <a:rPr lang="en-US" sz="2000" dirty="0"/>
              <a:t>the XML DOM application-programming interface (API) </a:t>
            </a:r>
            <a:r>
              <a:rPr lang="en-US" sz="2000" dirty="0" smtClean="0"/>
              <a:t>allowed </a:t>
            </a:r>
            <a:r>
              <a:rPr lang="en-US" sz="2000" dirty="0"/>
              <a:t>the most versatile and minimal amount of </a:t>
            </a:r>
            <a:r>
              <a:rPr lang="en-US" sz="2000" dirty="0" smtClean="0"/>
              <a:t>programming </a:t>
            </a:r>
            <a:r>
              <a:rPr lang="en-US" sz="2000" dirty="0"/>
              <a:t>to accomplish the goal of data </a:t>
            </a:r>
            <a:r>
              <a:rPr lang="en-US" sz="2000" dirty="0" smtClean="0"/>
              <a:t>integration. Figure </a:t>
            </a:r>
            <a:r>
              <a:rPr lang="en-US" sz="2000" dirty="0"/>
              <a:t>6 displays the overall results of this </a:t>
            </a:r>
            <a:r>
              <a:rPr lang="en-US" sz="2000" dirty="0" smtClean="0"/>
              <a:t>project.</a:t>
            </a:r>
            <a:endParaRPr lang="en-US" sz="2000" dirty="0"/>
          </a:p>
        </p:txBody>
      </p:sp>
    </p:spTree>
    <p:extLst>
      <p:ext uri="{BB962C8B-B14F-4D97-AF65-F5344CB8AC3E}">
        <p14:creationId xmlns:p14="http://schemas.microsoft.com/office/powerpoint/2010/main" val="346341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1460</Words>
  <Application>Microsoft Macintosh PowerPoint</Application>
  <PresentationFormat>Custom</PresentationFormat>
  <Paragraphs>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MMT</dc:creator>
  <cp:lastModifiedBy>CERSER</cp:lastModifiedBy>
  <cp:revision>76</cp:revision>
  <cp:lastPrinted>2012-07-05T20:39:03Z</cp:lastPrinted>
  <dcterms:created xsi:type="dcterms:W3CDTF">2012-05-02T16:05:26Z</dcterms:created>
  <dcterms:modified xsi:type="dcterms:W3CDTF">2012-07-12T18:16:13Z</dcterms:modified>
</cp:coreProperties>
</file>