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21275675" cy="43221275"/>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0" d="100"/>
          <a:sy n="40" d="100"/>
        </p:scale>
        <p:origin x="-138" y="-102"/>
      </p:cViewPr>
      <p:guideLst>
        <p:guide orient="horz" pos="6912"/>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5DD266-5D20-42FC-93AA-5D972433BF4C}"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D266-5D20-42FC-93AA-5D972433BF4C}"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D266-5D20-42FC-93AA-5D972433BF4C}"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D266-5D20-42FC-93AA-5D972433BF4C}"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DD266-5D20-42FC-93AA-5D972433BF4C}"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DD266-5D20-42FC-93AA-5D972433BF4C}" type="datetimeFigureOut">
              <a:rPr lang="en-US" smtClean="0"/>
              <a:pPr/>
              <a:t>7/14/2010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DD266-5D20-42FC-93AA-5D972433BF4C}" type="datetimeFigureOut">
              <a:rPr lang="en-US" smtClean="0"/>
              <a:pPr/>
              <a:t>7/14/2010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DD266-5D20-42FC-93AA-5D972433BF4C}" type="datetimeFigureOut">
              <a:rPr lang="en-US" smtClean="0"/>
              <a:pPr/>
              <a:t>7/14/2010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DD266-5D20-42FC-93AA-5D972433BF4C}" type="datetimeFigureOut">
              <a:rPr lang="en-US" smtClean="0"/>
              <a:pPr/>
              <a:t>7/14/2010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DD266-5D20-42FC-93AA-5D972433BF4C}" type="datetimeFigureOut">
              <a:rPr lang="en-US" smtClean="0"/>
              <a:pPr/>
              <a:t>7/14/2010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DD266-5D20-42FC-93AA-5D972433BF4C}" type="datetimeFigureOut">
              <a:rPr lang="en-US" smtClean="0"/>
              <a:pPr/>
              <a:t>7/14/2010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C2F99-8CD6-49E0-A2DA-196A2AC4FC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E25DD266-5D20-42FC-93AA-5D972433BF4C}" type="datetimeFigureOut">
              <a:rPr lang="en-US" smtClean="0"/>
              <a:pPr/>
              <a:t>7/14/2010</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BFBC2F99-8CD6-49E0-A2DA-196A2AC4FC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descr="IMG_1287.JPG"/>
          <p:cNvPicPr>
            <a:picLocks noChangeAspect="1"/>
          </p:cNvPicPr>
          <p:nvPr/>
        </p:nvPicPr>
        <p:blipFill>
          <a:blip r:embed="rId2" cstate="print"/>
          <a:srcRect l="20228" t="20980" r="21557" b="7807"/>
          <a:stretch>
            <a:fillRect/>
          </a:stretch>
        </p:blipFill>
        <p:spPr>
          <a:xfrm>
            <a:off x="10287000" y="2209800"/>
            <a:ext cx="2438400" cy="397708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0"/>
            <a:ext cx="43891200" cy="1323439"/>
          </a:xfrm>
          <a:prstGeom prst="rect">
            <a:avLst/>
          </a:prstGeom>
          <a:solidFill>
            <a:schemeClr val="tx2"/>
          </a:solidFill>
        </p:spPr>
        <p:txBody>
          <a:bodyPr wrap="square" rtlCol="0">
            <a:spAutoFit/>
          </a:bodyPr>
          <a:lstStyle/>
          <a:p>
            <a:r>
              <a:rPr lang="en-US" sz="8000" b="1" dirty="0" smtClean="0">
                <a:solidFill>
                  <a:schemeClr val="bg1"/>
                </a:solidFill>
              </a:rPr>
              <a:t>Multi-Channel Radar Depth Sounder (MCRDS) Signal Processing: A Distributed Computing Approach</a:t>
            </a:r>
            <a:endParaRPr lang="en-US" sz="8000" b="1" dirty="0">
              <a:solidFill>
                <a:schemeClr val="bg1"/>
              </a:solidFill>
            </a:endParaRPr>
          </a:p>
        </p:txBody>
      </p:sp>
      <p:grpSp>
        <p:nvGrpSpPr>
          <p:cNvPr id="55" name="Group 54"/>
          <p:cNvGrpSpPr/>
          <p:nvPr/>
        </p:nvGrpSpPr>
        <p:grpSpPr>
          <a:xfrm>
            <a:off x="27736800" y="1600200"/>
            <a:ext cx="8001000" cy="2044993"/>
            <a:chOff x="32461200" y="1752600"/>
            <a:chExt cx="11030854" cy="2819400"/>
          </a:xfrm>
        </p:grpSpPr>
        <p:pic>
          <p:nvPicPr>
            <p:cNvPr id="5" name="Picture 4" descr="cerser-150x150.png"/>
            <p:cNvPicPr>
              <a:picLocks noChangeAspect="1"/>
            </p:cNvPicPr>
            <p:nvPr/>
          </p:nvPicPr>
          <p:blipFill>
            <a:blip r:embed="rId3" cstate="print"/>
            <a:stretch>
              <a:fillRect/>
            </a:stretch>
          </p:blipFill>
          <p:spPr>
            <a:xfrm>
              <a:off x="32461200" y="1752600"/>
              <a:ext cx="2819400" cy="2819400"/>
            </a:xfrm>
            <a:prstGeom prst="rect">
              <a:avLst/>
            </a:prstGeom>
          </p:spPr>
        </p:pic>
        <p:pic>
          <p:nvPicPr>
            <p:cNvPr id="6" name="Picture 5" descr="cresis-163x400.png"/>
            <p:cNvPicPr>
              <a:picLocks noChangeAspect="1"/>
            </p:cNvPicPr>
            <p:nvPr/>
          </p:nvPicPr>
          <p:blipFill>
            <a:blip r:embed="rId4" cstate="print"/>
            <a:stretch>
              <a:fillRect/>
            </a:stretch>
          </p:blipFill>
          <p:spPr>
            <a:xfrm>
              <a:off x="35804695" y="2133600"/>
              <a:ext cx="4547419" cy="1853073"/>
            </a:xfrm>
            <a:prstGeom prst="rect">
              <a:avLst/>
            </a:prstGeom>
            <a:solidFill>
              <a:schemeClr val="bg1"/>
            </a:solidFill>
          </p:spPr>
        </p:pic>
        <p:pic>
          <p:nvPicPr>
            <p:cNvPr id="7" name="Picture 6" descr="IU_PolarGrid-Logo-COLOR-00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40876210" y="1828800"/>
              <a:ext cx="2615844" cy="2641801"/>
            </a:xfrm>
            <a:prstGeom prst="rect">
              <a:avLst/>
            </a:prstGeom>
          </p:spPr>
        </p:pic>
      </p:grpSp>
      <p:sp>
        <p:nvSpPr>
          <p:cNvPr id="8" name="TextBox 7"/>
          <p:cNvSpPr txBox="1"/>
          <p:nvPr/>
        </p:nvSpPr>
        <p:spPr>
          <a:xfrm>
            <a:off x="0" y="1295400"/>
            <a:ext cx="26568876" cy="584775"/>
          </a:xfrm>
          <a:prstGeom prst="rect">
            <a:avLst/>
          </a:prstGeom>
          <a:noFill/>
        </p:spPr>
        <p:txBody>
          <a:bodyPr wrap="none" rtlCol="0">
            <a:spAutoFit/>
          </a:bodyPr>
          <a:lstStyle/>
          <a:p>
            <a:pPr>
              <a:tabLst>
                <a:tab pos="12504738" algn="l"/>
              </a:tabLst>
            </a:pPr>
            <a:r>
              <a:rPr lang="en-US" sz="3200" dirty="0" smtClean="0"/>
              <a:t>Je’aime Powell</a:t>
            </a:r>
            <a:r>
              <a:rPr lang="en-US" sz="3200" baseline="30000" dirty="0" smtClean="0"/>
              <a:t>1</a:t>
            </a:r>
            <a:r>
              <a:rPr lang="en-US" sz="3200" dirty="0" smtClean="0"/>
              <a:t>, Dr. Linda Hayden</a:t>
            </a:r>
            <a:r>
              <a:rPr lang="en-US" sz="3200" baseline="30000" dirty="0" smtClean="0"/>
              <a:t>1</a:t>
            </a:r>
            <a:r>
              <a:rPr lang="en-US" sz="3200" dirty="0" smtClean="0"/>
              <a:t>, Dr. Eric Akers</a:t>
            </a:r>
            <a:r>
              <a:rPr lang="en-US" sz="3200" baseline="30000" dirty="0" smtClean="0"/>
              <a:t>1</a:t>
            </a:r>
            <a:r>
              <a:rPr lang="en-US" sz="3200" dirty="0" smtClean="0"/>
              <a:t>, </a:t>
            </a:r>
            <a:r>
              <a:rPr lang="en-US" sz="3200" dirty="0"/>
              <a:t>Richard </a:t>
            </a:r>
            <a:r>
              <a:rPr lang="en-US" sz="3200" dirty="0" smtClean="0"/>
              <a:t>Knepper</a:t>
            </a:r>
            <a:r>
              <a:rPr lang="en-US" sz="3200" baseline="30000" dirty="0" smtClean="0"/>
              <a:t>2	</a:t>
            </a:r>
            <a:r>
              <a:rPr lang="en-US" sz="2400" dirty="0" smtClean="0"/>
              <a:t>[1] Elizabeth City State University, Elizabeth City, North Carolina      [2] Indiana University, Bloomington, Indiana</a:t>
            </a:r>
            <a:endParaRPr lang="en-US" sz="2800" dirty="0"/>
          </a:p>
        </p:txBody>
      </p:sp>
      <p:sp>
        <p:nvSpPr>
          <p:cNvPr id="10" name="TextBox 9"/>
          <p:cNvSpPr txBox="1"/>
          <p:nvPr/>
        </p:nvSpPr>
        <p:spPr>
          <a:xfrm>
            <a:off x="381000" y="2133600"/>
            <a:ext cx="8610600" cy="6001643"/>
          </a:xfrm>
          <a:prstGeom prst="rect">
            <a:avLst/>
          </a:prstGeom>
          <a:noFill/>
        </p:spPr>
        <p:txBody>
          <a:bodyPr wrap="square" rtlCol="0">
            <a:spAutoFit/>
          </a:bodyPr>
          <a:lstStyle/>
          <a:p>
            <a:r>
              <a:rPr lang="en-US" sz="2400" b="1" dirty="0" smtClean="0"/>
              <a:t>ABSTRACT</a:t>
            </a:r>
          </a:p>
          <a:p>
            <a:pPr algn="just"/>
            <a:r>
              <a:rPr lang="ru-RU" sz="2400" dirty="0" smtClean="0"/>
              <a:t>In </a:t>
            </a:r>
            <a:r>
              <a:rPr lang="ru-RU" sz="2400" dirty="0"/>
              <a:t>response to problems surrounding measuring ice sheet thickness in high attenuation areas of Greenland and the Antarctic, the Center for the Remote Sensing of Ice Sheets (CReSIS) created a Multi-Channel RADAR Depth Sounder (MCRDS). The MCRDS system was used to measure ice thicknesses of up to five kilometers in depth. This system produced large datasets, which required greater processing capabilities</a:t>
            </a:r>
            <a:r>
              <a:rPr lang="ru-RU" sz="2400" strike="sngStrike" dirty="0"/>
              <a:t> </a:t>
            </a:r>
            <a:r>
              <a:rPr lang="ru-RU" sz="2400" dirty="0"/>
              <a:t>in the field. The purpose of this project was to test processing performance on a 32-core cluster through distributed computing resources. Testing involved a six-node cluster with an attached storage array and use of the CReSIS Synthetic Aperture RADAR Processor (CSARP) through the MATLAB Distributed Server Job Manager. Performance testing was derived from average run times collected once CSARP jobs completed. The run times were then compared using an ANOVA test with a five percent significance level.</a:t>
            </a:r>
            <a:endParaRPr lang="en-US" sz="2400" dirty="0"/>
          </a:p>
        </p:txBody>
      </p:sp>
      <p:grpSp>
        <p:nvGrpSpPr>
          <p:cNvPr id="30" name="Group 29"/>
          <p:cNvGrpSpPr/>
          <p:nvPr/>
        </p:nvGrpSpPr>
        <p:grpSpPr>
          <a:xfrm>
            <a:off x="685799" y="8431345"/>
            <a:ext cx="6934201" cy="3913055"/>
            <a:chOff x="381000" y="8300621"/>
            <a:chExt cx="6934201" cy="3913055"/>
          </a:xfrm>
        </p:grpSpPr>
        <p:sp>
          <p:nvSpPr>
            <p:cNvPr id="12" name="TextBox 11"/>
            <p:cNvSpPr txBox="1"/>
            <p:nvPr/>
          </p:nvSpPr>
          <p:spPr>
            <a:xfrm>
              <a:off x="381000" y="8300621"/>
              <a:ext cx="5867400" cy="462379"/>
            </a:xfrm>
            <a:prstGeom prst="rect">
              <a:avLst/>
            </a:prstGeom>
            <a:noFill/>
          </p:spPr>
          <p:txBody>
            <a:bodyPr wrap="square" rtlCol="0">
              <a:spAutoFit/>
            </a:bodyPr>
            <a:lstStyle/>
            <a:p>
              <a:r>
                <a:rPr lang="en-US" sz="2400" b="1" dirty="0" smtClean="0"/>
                <a:t>SAR and</a:t>
              </a:r>
              <a:r>
                <a:rPr lang="en-US" sz="2400" b="1" baseline="0" dirty="0" smtClean="0"/>
                <a:t> MCRDS Relation</a:t>
              </a:r>
              <a:endParaRPr lang="en-US" sz="2400" b="1" dirty="0"/>
            </a:p>
          </p:txBody>
        </p:sp>
        <p:pic>
          <p:nvPicPr>
            <p:cNvPr id="13" name="Picture 12" descr="P02.png"/>
            <p:cNvPicPr>
              <a:picLocks noChangeAspect="1"/>
            </p:cNvPicPr>
            <p:nvPr/>
          </p:nvPicPr>
          <p:blipFill>
            <a:blip r:embed="rId6" cstate="print"/>
            <a:stretch>
              <a:fillRect/>
            </a:stretch>
          </p:blipFill>
          <p:spPr>
            <a:xfrm>
              <a:off x="381001" y="8834021"/>
              <a:ext cx="6934200" cy="3379655"/>
            </a:xfrm>
            <a:prstGeom prst="rect">
              <a:avLst/>
            </a:prstGeom>
          </p:spPr>
        </p:pic>
      </p:grpSp>
      <p:grpSp>
        <p:nvGrpSpPr>
          <p:cNvPr id="29" name="Group 28"/>
          <p:cNvGrpSpPr/>
          <p:nvPr/>
        </p:nvGrpSpPr>
        <p:grpSpPr>
          <a:xfrm>
            <a:off x="685799" y="12649200"/>
            <a:ext cx="5869593" cy="3962400"/>
            <a:chOff x="381000" y="12573000"/>
            <a:chExt cx="5869593" cy="3962400"/>
          </a:xfrm>
        </p:grpSpPr>
        <p:sp>
          <p:nvSpPr>
            <p:cNvPr id="14" name="TextBox 13"/>
            <p:cNvSpPr txBox="1"/>
            <p:nvPr/>
          </p:nvSpPr>
          <p:spPr>
            <a:xfrm>
              <a:off x="381000" y="12573000"/>
              <a:ext cx="5867400" cy="461665"/>
            </a:xfrm>
            <a:prstGeom prst="rect">
              <a:avLst/>
            </a:prstGeom>
            <a:noFill/>
          </p:spPr>
          <p:txBody>
            <a:bodyPr wrap="square" rtlCol="0">
              <a:spAutoFit/>
            </a:bodyPr>
            <a:lstStyle/>
            <a:p>
              <a:r>
                <a:rPr lang="en-US" sz="2400" b="1" dirty="0" smtClean="0"/>
                <a:t>CSARP</a:t>
              </a:r>
              <a:r>
                <a:rPr lang="en-US" sz="2400" b="1" baseline="0" dirty="0" smtClean="0"/>
                <a:t> Function</a:t>
              </a:r>
              <a:endParaRPr lang="en-US" sz="2400" b="1" dirty="0"/>
            </a:p>
          </p:txBody>
        </p:sp>
        <p:grpSp>
          <p:nvGrpSpPr>
            <p:cNvPr id="17" name="Group 16"/>
            <p:cNvGrpSpPr/>
            <p:nvPr/>
          </p:nvGrpSpPr>
          <p:grpSpPr>
            <a:xfrm>
              <a:off x="457200" y="12954000"/>
              <a:ext cx="5793393" cy="3581400"/>
              <a:chOff x="10287000" y="3124200"/>
              <a:chExt cx="7765612" cy="4800600"/>
            </a:xfrm>
          </p:grpSpPr>
          <p:pic>
            <p:nvPicPr>
              <p:cNvPr id="15" name="Picture 14" descr="P02.png"/>
              <p:cNvPicPr>
                <a:picLocks noChangeAspect="1"/>
              </p:cNvPicPr>
              <p:nvPr/>
            </p:nvPicPr>
            <p:blipFill>
              <a:blip r:embed="rId7" cstate="print"/>
              <a:srcRect l="12406" r="11608"/>
              <a:stretch>
                <a:fillRect/>
              </a:stretch>
            </p:blipFill>
            <p:spPr>
              <a:xfrm>
                <a:off x="10287000" y="3124200"/>
                <a:ext cx="3733800" cy="4358280"/>
              </a:xfrm>
              <a:prstGeom prst="rect">
                <a:avLst/>
              </a:prstGeom>
            </p:spPr>
          </p:pic>
          <p:pic>
            <p:nvPicPr>
              <p:cNvPr id="16" name="Picture 15" descr="P04.png"/>
              <p:cNvPicPr>
                <a:picLocks noChangeAspect="1"/>
              </p:cNvPicPr>
              <p:nvPr/>
            </p:nvPicPr>
            <p:blipFill>
              <a:blip r:embed="rId8" cstate="print"/>
              <a:srcRect l="7279"/>
              <a:stretch>
                <a:fillRect/>
              </a:stretch>
            </p:blipFill>
            <p:spPr>
              <a:xfrm>
                <a:off x="10287000" y="3298318"/>
                <a:ext cx="7765612" cy="4626482"/>
              </a:xfrm>
              <a:prstGeom prst="rect">
                <a:avLst/>
              </a:prstGeom>
            </p:spPr>
          </p:pic>
        </p:grpSp>
      </p:grpSp>
      <p:grpSp>
        <p:nvGrpSpPr>
          <p:cNvPr id="28" name="Group 27"/>
          <p:cNvGrpSpPr/>
          <p:nvPr/>
        </p:nvGrpSpPr>
        <p:grpSpPr>
          <a:xfrm>
            <a:off x="685798" y="17221201"/>
            <a:ext cx="7010401" cy="4163591"/>
            <a:chOff x="380999" y="17221201"/>
            <a:chExt cx="7010401" cy="4163591"/>
          </a:xfrm>
        </p:grpSpPr>
        <p:sp>
          <p:nvSpPr>
            <p:cNvPr id="18" name="TextBox 17"/>
            <p:cNvSpPr txBox="1"/>
            <p:nvPr/>
          </p:nvSpPr>
          <p:spPr>
            <a:xfrm>
              <a:off x="380999" y="17221201"/>
              <a:ext cx="6096001" cy="457200"/>
            </a:xfrm>
            <a:prstGeom prst="rect">
              <a:avLst/>
            </a:prstGeom>
            <a:noFill/>
          </p:spPr>
          <p:txBody>
            <a:bodyPr wrap="square" rtlCol="0">
              <a:spAutoFit/>
            </a:bodyPr>
            <a:lstStyle/>
            <a:p>
              <a:r>
                <a:rPr lang="en-US" sz="2400" b="1" dirty="0" smtClean="0"/>
                <a:t>Job Distribution</a:t>
              </a:r>
              <a:endParaRPr lang="en-US" sz="2400" b="1" dirty="0"/>
            </a:p>
          </p:txBody>
        </p:sp>
        <p:pic>
          <p:nvPicPr>
            <p:cNvPr id="19" name="Picture 18" descr="P02.png"/>
            <p:cNvPicPr>
              <a:picLocks noChangeAspect="1"/>
            </p:cNvPicPr>
            <p:nvPr/>
          </p:nvPicPr>
          <p:blipFill>
            <a:blip r:embed="rId9" cstate="print"/>
            <a:stretch>
              <a:fillRect/>
            </a:stretch>
          </p:blipFill>
          <p:spPr>
            <a:xfrm>
              <a:off x="380999" y="17754599"/>
              <a:ext cx="7010401" cy="3630193"/>
            </a:xfrm>
            <a:prstGeom prst="rect">
              <a:avLst/>
            </a:prstGeom>
          </p:spPr>
        </p:pic>
      </p:grpSp>
      <p:sp>
        <p:nvSpPr>
          <p:cNvPr id="20" name="TextBox 19"/>
          <p:cNvSpPr txBox="1"/>
          <p:nvPr/>
        </p:nvSpPr>
        <p:spPr>
          <a:xfrm>
            <a:off x="9753600" y="6471821"/>
            <a:ext cx="8839200" cy="5262979"/>
          </a:xfrm>
          <a:prstGeom prst="rect">
            <a:avLst/>
          </a:prstGeom>
          <a:noFill/>
        </p:spPr>
        <p:txBody>
          <a:bodyPr wrap="square" rtlCol="0">
            <a:spAutoFit/>
          </a:bodyPr>
          <a:lstStyle/>
          <a:p>
            <a:r>
              <a:rPr lang="en-US" sz="2400" b="1" dirty="0" smtClean="0"/>
              <a:t>Research</a:t>
            </a:r>
            <a:r>
              <a:rPr lang="en-US" sz="2400" b="1" baseline="0" dirty="0" smtClean="0"/>
              <a:t> Questions</a:t>
            </a:r>
          </a:p>
          <a:p>
            <a:pPr algn="just"/>
            <a:r>
              <a:rPr lang="en-US" sz="2400" dirty="0" smtClean="0"/>
              <a:t>Does the addition of computing cores increase the performance of the CReSIS Synthetic Aperture Radar Processor (CSARP) with a 5% level of significance?</a:t>
            </a:r>
          </a:p>
          <a:p>
            <a:pPr marL="395288" indent="-222250">
              <a:buFont typeface="Arial" pitchFamily="34" charset="0"/>
              <a:buChar char="•"/>
            </a:pPr>
            <a:r>
              <a:rPr lang="en-US" sz="2400" dirty="0" smtClean="0"/>
              <a:t>What MATLAB toolkits and/or expansion kits are necessary to run CSARP ?</a:t>
            </a:r>
          </a:p>
          <a:p>
            <a:pPr marL="395288" indent="-222250">
              <a:buFont typeface="Arial" pitchFamily="34" charset="0"/>
              <a:buChar char="•"/>
            </a:pPr>
            <a:r>
              <a:rPr lang="en-US" sz="2400" dirty="0" smtClean="0"/>
              <a:t>What hardware requirements are necessary to store and process CReSIS collected data?</a:t>
            </a:r>
          </a:p>
          <a:p>
            <a:pPr marL="395288" indent="-222250">
              <a:buFont typeface="Arial" pitchFamily="34" charset="0"/>
              <a:buChar char="•"/>
            </a:pPr>
            <a:r>
              <a:rPr lang="en-US" sz="2400" dirty="0" smtClean="0"/>
              <a:t>What facility environmental requirements are there to house a cluster of at least 32 cores to process a data set?</a:t>
            </a:r>
          </a:p>
          <a:p>
            <a:pPr marL="395288" indent="-222250">
              <a:buFont typeface="Arial" pitchFamily="34" charset="0"/>
              <a:buChar char="•"/>
            </a:pPr>
            <a:r>
              <a:rPr lang="en-US" sz="2400" dirty="0" smtClean="0"/>
              <a:t>What is the process to prepare a cluster from a middleware stand-point?</a:t>
            </a:r>
          </a:p>
          <a:p>
            <a:pPr marL="395288" indent="-222250">
              <a:buFont typeface="Arial" pitchFamily="34" charset="0"/>
              <a:buChar char="•"/>
            </a:pPr>
            <a:r>
              <a:rPr lang="en-US" sz="2400" dirty="0" smtClean="0"/>
              <a:t>Can an open-source job scheduler replace the MATLAB proprietary Distributed Computing Server currently required by CSARP?</a:t>
            </a:r>
          </a:p>
        </p:txBody>
      </p:sp>
      <p:sp>
        <p:nvSpPr>
          <p:cNvPr id="22" name="Rectangle 21"/>
          <p:cNvSpPr/>
          <p:nvPr/>
        </p:nvSpPr>
        <p:spPr>
          <a:xfrm>
            <a:off x="0" y="21640800"/>
            <a:ext cx="43891200"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9677400" y="12038034"/>
            <a:ext cx="7756957" cy="4421166"/>
            <a:chOff x="381000" y="8448556"/>
            <a:chExt cx="7756957" cy="4421166"/>
          </a:xfrm>
        </p:grpSpPr>
        <p:pic>
          <p:nvPicPr>
            <p:cNvPr id="34" name="Picture 33" descr="P02.png"/>
            <p:cNvPicPr>
              <a:picLocks noChangeAspect="1"/>
            </p:cNvPicPr>
            <p:nvPr/>
          </p:nvPicPr>
          <p:blipFill>
            <a:blip r:embed="rId10" cstate="print"/>
            <a:stretch>
              <a:fillRect/>
            </a:stretch>
          </p:blipFill>
          <p:spPr>
            <a:xfrm>
              <a:off x="381000" y="8600956"/>
              <a:ext cx="7756957" cy="4268766"/>
            </a:xfrm>
            <a:prstGeom prst="rect">
              <a:avLst/>
            </a:prstGeom>
          </p:spPr>
        </p:pic>
        <p:sp>
          <p:nvSpPr>
            <p:cNvPr id="33" name="TextBox 32"/>
            <p:cNvSpPr txBox="1"/>
            <p:nvPr/>
          </p:nvSpPr>
          <p:spPr>
            <a:xfrm>
              <a:off x="381000" y="8448556"/>
              <a:ext cx="5867400" cy="461665"/>
            </a:xfrm>
            <a:prstGeom prst="rect">
              <a:avLst/>
            </a:prstGeom>
            <a:noFill/>
          </p:spPr>
          <p:txBody>
            <a:bodyPr wrap="square" rtlCol="0">
              <a:spAutoFit/>
            </a:bodyPr>
            <a:lstStyle/>
            <a:p>
              <a:r>
                <a:rPr lang="en-US" sz="2400" b="1" dirty="0" smtClean="0"/>
                <a:t>CSARP Requirements</a:t>
              </a:r>
              <a:endParaRPr lang="en-US" sz="2400" b="1" dirty="0"/>
            </a:p>
          </p:txBody>
        </p:sp>
      </p:grpSp>
      <p:grpSp>
        <p:nvGrpSpPr>
          <p:cNvPr id="38" name="Group 37"/>
          <p:cNvGrpSpPr/>
          <p:nvPr/>
        </p:nvGrpSpPr>
        <p:grpSpPr>
          <a:xfrm>
            <a:off x="9692842" y="16757969"/>
            <a:ext cx="7450703" cy="4654231"/>
            <a:chOff x="380999" y="8448556"/>
            <a:chExt cx="7450703" cy="4654231"/>
          </a:xfrm>
        </p:grpSpPr>
        <p:sp>
          <p:nvSpPr>
            <p:cNvPr id="39" name="TextBox 38"/>
            <p:cNvSpPr txBox="1"/>
            <p:nvPr/>
          </p:nvSpPr>
          <p:spPr>
            <a:xfrm>
              <a:off x="380999" y="8448556"/>
              <a:ext cx="7223557" cy="461665"/>
            </a:xfrm>
            <a:prstGeom prst="rect">
              <a:avLst/>
            </a:prstGeom>
            <a:noFill/>
          </p:spPr>
          <p:txBody>
            <a:bodyPr wrap="square" rtlCol="0">
              <a:spAutoFit/>
            </a:bodyPr>
            <a:lstStyle/>
            <a:p>
              <a:r>
                <a:rPr lang="en-US" sz="2400" b="1" dirty="0" smtClean="0"/>
                <a:t>Power and Cooling Consumption</a:t>
              </a:r>
              <a:r>
                <a:rPr lang="en-US" sz="2400" b="1" baseline="0" dirty="0" smtClean="0"/>
                <a:t> Comparison</a:t>
              </a:r>
              <a:endParaRPr lang="en-US" sz="2400" b="1" dirty="0"/>
            </a:p>
          </p:txBody>
        </p:sp>
        <p:pic>
          <p:nvPicPr>
            <p:cNvPr id="40" name="Picture 39" descr="P02.png"/>
            <p:cNvPicPr>
              <a:picLocks noChangeAspect="1"/>
            </p:cNvPicPr>
            <p:nvPr/>
          </p:nvPicPr>
          <p:blipFill>
            <a:blip r:embed="rId11" cstate="print"/>
            <a:stretch>
              <a:fillRect/>
            </a:stretch>
          </p:blipFill>
          <p:spPr>
            <a:xfrm>
              <a:off x="687254" y="8834021"/>
              <a:ext cx="7144448" cy="4268766"/>
            </a:xfrm>
            <a:prstGeom prst="rect">
              <a:avLst/>
            </a:prstGeom>
          </p:spPr>
        </p:pic>
      </p:grpSp>
      <p:grpSp>
        <p:nvGrpSpPr>
          <p:cNvPr id="41" name="Group 40"/>
          <p:cNvGrpSpPr/>
          <p:nvPr/>
        </p:nvGrpSpPr>
        <p:grpSpPr>
          <a:xfrm>
            <a:off x="19507200" y="2362200"/>
            <a:ext cx="7666635" cy="4654231"/>
            <a:chOff x="381000" y="8448556"/>
            <a:chExt cx="7666635" cy="4654231"/>
          </a:xfrm>
        </p:grpSpPr>
        <p:sp>
          <p:nvSpPr>
            <p:cNvPr id="42" name="TextBox 41"/>
            <p:cNvSpPr txBox="1"/>
            <p:nvPr/>
          </p:nvSpPr>
          <p:spPr>
            <a:xfrm>
              <a:off x="381000" y="8448556"/>
              <a:ext cx="5867400" cy="461665"/>
            </a:xfrm>
            <a:prstGeom prst="rect">
              <a:avLst/>
            </a:prstGeom>
            <a:noFill/>
          </p:spPr>
          <p:txBody>
            <a:bodyPr wrap="square" rtlCol="0">
              <a:spAutoFit/>
            </a:bodyPr>
            <a:lstStyle/>
            <a:p>
              <a:r>
                <a:rPr lang="en-US" sz="2400" b="1" dirty="0" smtClean="0"/>
                <a:t>Madogo Cluster</a:t>
              </a:r>
              <a:endParaRPr lang="en-US" sz="2400" b="1" dirty="0"/>
            </a:p>
          </p:txBody>
        </p:sp>
        <p:pic>
          <p:nvPicPr>
            <p:cNvPr id="43" name="Picture 42" descr="P02.png"/>
            <p:cNvPicPr>
              <a:picLocks noChangeAspect="1"/>
            </p:cNvPicPr>
            <p:nvPr/>
          </p:nvPicPr>
          <p:blipFill>
            <a:blip r:embed="rId12" cstate="print"/>
            <a:stretch>
              <a:fillRect/>
            </a:stretch>
          </p:blipFill>
          <p:spPr>
            <a:xfrm>
              <a:off x="471322" y="8834021"/>
              <a:ext cx="7576313" cy="4268766"/>
            </a:xfrm>
            <a:prstGeom prst="rect">
              <a:avLst/>
            </a:prstGeom>
          </p:spPr>
        </p:pic>
      </p:grpSp>
      <p:sp>
        <p:nvSpPr>
          <p:cNvPr id="44" name="TextBox 43"/>
          <p:cNvSpPr txBox="1"/>
          <p:nvPr/>
        </p:nvSpPr>
        <p:spPr>
          <a:xfrm>
            <a:off x="19735800" y="7458841"/>
            <a:ext cx="7620000" cy="2677656"/>
          </a:xfrm>
          <a:prstGeom prst="rect">
            <a:avLst/>
          </a:prstGeom>
          <a:noFill/>
        </p:spPr>
        <p:txBody>
          <a:bodyPr wrap="square" rtlCol="0">
            <a:spAutoFit/>
          </a:bodyPr>
          <a:lstStyle/>
          <a:p>
            <a:r>
              <a:rPr lang="en-US" sz="2400" b="1" dirty="0" smtClean="0"/>
              <a:t>Middleware Setup</a:t>
            </a:r>
          </a:p>
          <a:p>
            <a:pPr marL="241300" indent="-241300">
              <a:buFont typeface="Arial" pitchFamily="34" charset="0"/>
              <a:buChar char="•"/>
            </a:pPr>
            <a:r>
              <a:rPr lang="en-US" sz="2400" dirty="0" smtClean="0"/>
              <a:t>License</a:t>
            </a:r>
            <a:r>
              <a:rPr lang="en-US" sz="2400" baseline="0" dirty="0" smtClean="0"/>
              <a:t> Manager Installation</a:t>
            </a:r>
          </a:p>
          <a:p>
            <a:pPr marL="241300" lvl="0" indent="-241300">
              <a:buFont typeface="Arial" pitchFamily="34" charset="0"/>
              <a:buChar char="•"/>
            </a:pPr>
            <a:r>
              <a:rPr lang="en-US" sz="2400" baseline="0" dirty="0" smtClean="0"/>
              <a:t>MATLAB Distributed Server – Head Node</a:t>
            </a:r>
          </a:p>
          <a:p>
            <a:pPr marL="241300" lvl="0" indent="-241300">
              <a:buFont typeface="Arial" pitchFamily="34" charset="0"/>
              <a:buChar char="•"/>
            </a:pPr>
            <a:r>
              <a:rPr lang="en-US" sz="2400" baseline="0" dirty="0" smtClean="0"/>
              <a:t>MATLAB Distributed Server – Client Nodes</a:t>
            </a:r>
          </a:p>
          <a:p>
            <a:pPr marL="241300" lvl="0" indent="-241300">
              <a:buFont typeface="Arial" pitchFamily="34" charset="0"/>
              <a:buChar char="•"/>
            </a:pPr>
            <a:r>
              <a:rPr lang="en-US" sz="2400" baseline="0" dirty="0" smtClean="0"/>
              <a:t>Start MATLAB Distributed Computing Engine</a:t>
            </a:r>
          </a:p>
          <a:p>
            <a:pPr marL="241300" lvl="0" indent="-241300">
              <a:buFont typeface="Arial" pitchFamily="34" charset="0"/>
              <a:buChar char="•"/>
            </a:pPr>
            <a:r>
              <a:rPr lang="en-US" sz="2400" baseline="0" dirty="0" smtClean="0"/>
              <a:t>Start the MATLAB Job Manager</a:t>
            </a:r>
          </a:p>
          <a:p>
            <a:pPr marL="241300" lvl="0" indent="-241300">
              <a:buFont typeface="Arial" pitchFamily="34" charset="0"/>
              <a:buChar char="•"/>
            </a:pPr>
            <a:r>
              <a:rPr lang="en-US" sz="2400" baseline="0" dirty="0" smtClean="0"/>
              <a:t>Start the MATLAB Workers</a:t>
            </a:r>
          </a:p>
        </p:txBody>
      </p:sp>
      <p:pic>
        <p:nvPicPr>
          <p:cNvPr id="45" name="Picture 44" descr="P09.png"/>
          <p:cNvPicPr>
            <a:picLocks noChangeAspect="1"/>
          </p:cNvPicPr>
          <p:nvPr/>
        </p:nvPicPr>
        <p:blipFill>
          <a:blip r:embed="rId13" cstate="print"/>
          <a:stretch>
            <a:fillRect/>
          </a:stretch>
        </p:blipFill>
        <p:spPr>
          <a:xfrm>
            <a:off x="24743974" y="7306441"/>
            <a:ext cx="3754826" cy="4656959"/>
          </a:xfrm>
          <a:prstGeom prst="rect">
            <a:avLst/>
          </a:prstGeom>
        </p:spPr>
      </p:pic>
      <p:grpSp>
        <p:nvGrpSpPr>
          <p:cNvPr id="46" name="Group 45"/>
          <p:cNvGrpSpPr/>
          <p:nvPr/>
        </p:nvGrpSpPr>
        <p:grpSpPr>
          <a:xfrm>
            <a:off x="20116800" y="11811000"/>
            <a:ext cx="7512415" cy="4654231"/>
            <a:chOff x="381000" y="8448556"/>
            <a:chExt cx="7512415" cy="4654231"/>
          </a:xfrm>
        </p:grpSpPr>
        <p:sp>
          <p:nvSpPr>
            <p:cNvPr id="47" name="TextBox 46"/>
            <p:cNvSpPr txBox="1"/>
            <p:nvPr/>
          </p:nvSpPr>
          <p:spPr>
            <a:xfrm>
              <a:off x="381000" y="8448556"/>
              <a:ext cx="5867400" cy="461665"/>
            </a:xfrm>
            <a:prstGeom prst="rect">
              <a:avLst/>
            </a:prstGeom>
            <a:noFill/>
          </p:spPr>
          <p:txBody>
            <a:bodyPr wrap="square" rtlCol="0">
              <a:spAutoFit/>
            </a:bodyPr>
            <a:lstStyle/>
            <a:p>
              <a:r>
                <a:rPr lang="en-US" sz="2400" b="1" dirty="0" smtClean="0"/>
                <a:t>Scheduler Options</a:t>
              </a:r>
              <a:endParaRPr lang="en-US" sz="2400" b="1" dirty="0"/>
            </a:p>
          </p:txBody>
        </p:sp>
        <p:pic>
          <p:nvPicPr>
            <p:cNvPr id="48" name="Picture 47" descr="P02.png"/>
            <p:cNvPicPr>
              <a:picLocks noChangeAspect="1"/>
            </p:cNvPicPr>
            <p:nvPr/>
          </p:nvPicPr>
          <p:blipFill>
            <a:blip r:embed="rId14" cstate="print"/>
            <a:stretch>
              <a:fillRect/>
            </a:stretch>
          </p:blipFill>
          <p:spPr>
            <a:xfrm>
              <a:off x="625541" y="8834021"/>
              <a:ext cx="7267874" cy="4268766"/>
            </a:xfrm>
            <a:prstGeom prst="rect">
              <a:avLst/>
            </a:prstGeom>
          </p:spPr>
        </p:pic>
      </p:grpSp>
      <p:grpSp>
        <p:nvGrpSpPr>
          <p:cNvPr id="49" name="Group 48"/>
          <p:cNvGrpSpPr/>
          <p:nvPr/>
        </p:nvGrpSpPr>
        <p:grpSpPr>
          <a:xfrm>
            <a:off x="20040600" y="16850419"/>
            <a:ext cx="7512415" cy="4409381"/>
            <a:chOff x="381000" y="8448556"/>
            <a:chExt cx="7512415" cy="4409381"/>
          </a:xfrm>
        </p:grpSpPr>
        <p:sp>
          <p:nvSpPr>
            <p:cNvPr id="50" name="TextBox 49"/>
            <p:cNvSpPr txBox="1"/>
            <p:nvPr/>
          </p:nvSpPr>
          <p:spPr>
            <a:xfrm>
              <a:off x="381000" y="8448556"/>
              <a:ext cx="5867400" cy="461665"/>
            </a:xfrm>
            <a:prstGeom prst="rect">
              <a:avLst/>
            </a:prstGeom>
            <a:noFill/>
          </p:spPr>
          <p:txBody>
            <a:bodyPr wrap="square" rtlCol="0">
              <a:spAutoFit/>
            </a:bodyPr>
            <a:lstStyle/>
            <a:p>
              <a:r>
                <a:rPr lang="en-US" sz="2400" b="1" dirty="0" smtClean="0"/>
                <a:t>Cluster Setup</a:t>
              </a:r>
              <a:r>
                <a:rPr lang="en-US" sz="2400" b="1" baseline="0" dirty="0" smtClean="0"/>
                <a:t> (Madogo)</a:t>
              </a:r>
              <a:endParaRPr lang="en-US" sz="2400" b="1" dirty="0"/>
            </a:p>
          </p:txBody>
        </p:sp>
        <p:pic>
          <p:nvPicPr>
            <p:cNvPr id="51" name="Picture 50" descr="P02.png"/>
            <p:cNvPicPr>
              <a:picLocks noChangeAspect="1"/>
            </p:cNvPicPr>
            <p:nvPr/>
          </p:nvPicPr>
          <p:blipFill>
            <a:blip r:embed="rId15" cstate="print"/>
            <a:stretch>
              <a:fillRect/>
            </a:stretch>
          </p:blipFill>
          <p:spPr>
            <a:xfrm>
              <a:off x="625541" y="9078870"/>
              <a:ext cx="7267874" cy="3779067"/>
            </a:xfrm>
            <a:prstGeom prst="rect">
              <a:avLst/>
            </a:prstGeom>
          </p:spPr>
        </p:pic>
      </p:grpSp>
      <p:grpSp>
        <p:nvGrpSpPr>
          <p:cNvPr id="52" name="Group 51"/>
          <p:cNvGrpSpPr/>
          <p:nvPr/>
        </p:nvGrpSpPr>
        <p:grpSpPr>
          <a:xfrm>
            <a:off x="29184600" y="4526733"/>
            <a:ext cx="6424906" cy="4160067"/>
            <a:chOff x="304800" y="8448556"/>
            <a:chExt cx="6424906" cy="4160067"/>
          </a:xfrm>
        </p:grpSpPr>
        <p:sp>
          <p:nvSpPr>
            <p:cNvPr id="53" name="TextBox 52"/>
            <p:cNvSpPr txBox="1"/>
            <p:nvPr/>
          </p:nvSpPr>
          <p:spPr>
            <a:xfrm>
              <a:off x="381000" y="8448556"/>
              <a:ext cx="5867400" cy="461665"/>
            </a:xfrm>
            <a:prstGeom prst="rect">
              <a:avLst/>
            </a:prstGeom>
            <a:noFill/>
          </p:spPr>
          <p:txBody>
            <a:bodyPr wrap="square" rtlCol="0">
              <a:spAutoFit/>
            </a:bodyPr>
            <a:lstStyle/>
            <a:p>
              <a:r>
                <a:rPr lang="en-US" sz="2400" b="1" dirty="0" smtClean="0"/>
                <a:t>Data Collection</a:t>
              </a:r>
              <a:endParaRPr lang="en-US" sz="2400" b="1" dirty="0"/>
            </a:p>
          </p:txBody>
        </p:sp>
        <p:pic>
          <p:nvPicPr>
            <p:cNvPr id="54" name="Picture 53" descr="P02.png"/>
            <p:cNvPicPr>
              <a:picLocks noChangeAspect="1"/>
            </p:cNvPicPr>
            <p:nvPr/>
          </p:nvPicPr>
          <p:blipFill>
            <a:blip r:embed="rId16" cstate="print"/>
            <a:stretch>
              <a:fillRect/>
            </a:stretch>
          </p:blipFill>
          <p:spPr>
            <a:xfrm>
              <a:off x="304800" y="8829556"/>
              <a:ext cx="6424906" cy="3779067"/>
            </a:xfrm>
            <a:prstGeom prst="rect">
              <a:avLst/>
            </a:prstGeom>
          </p:spPr>
        </p:pic>
      </p:grpSp>
      <p:sp>
        <p:nvSpPr>
          <p:cNvPr id="56" name="TextBox 55"/>
          <p:cNvSpPr txBox="1"/>
          <p:nvPr/>
        </p:nvSpPr>
        <p:spPr>
          <a:xfrm>
            <a:off x="29260800" y="8991600"/>
            <a:ext cx="5867400" cy="461665"/>
          </a:xfrm>
          <a:prstGeom prst="rect">
            <a:avLst/>
          </a:prstGeom>
          <a:noFill/>
        </p:spPr>
        <p:txBody>
          <a:bodyPr wrap="square" rtlCol="0">
            <a:spAutoFit/>
          </a:bodyPr>
          <a:lstStyle/>
          <a:p>
            <a:r>
              <a:rPr lang="en-US" sz="2400" b="1" dirty="0" smtClean="0"/>
              <a:t>Results</a:t>
            </a:r>
            <a:endParaRPr lang="en-US" sz="2400" b="1" dirty="0"/>
          </a:p>
        </p:txBody>
      </p:sp>
      <p:pic>
        <p:nvPicPr>
          <p:cNvPr id="57" name="Picture 56" descr="P02.png"/>
          <p:cNvPicPr>
            <a:picLocks noChangeAspect="1"/>
          </p:cNvPicPr>
          <p:nvPr/>
        </p:nvPicPr>
        <p:blipFill>
          <a:blip r:embed="rId17" cstate="print"/>
          <a:stretch>
            <a:fillRect/>
          </a:stretch>
        </p:blipFill>
        <p:spPr>
          <a:xfrm>
            <a:off x="29389094" y="9497892"/>
            <a:ext cx="6424906" cy="3151308"/>
          </a:xfrm>
          <a:prstGeom prst="rect">
            <a:avLst/>
          </a:prstGeom>
        </p:spPr>
      </p:pic>
      <p:pic>
        <p:nvPicPr>
          <p:cNvPr id="58" name="Picture 57" descr="P02.png"/>
          <p:cNvPicPr>
            <a:picLocks noChangeAspect="1"/>
          </p:cNvPicPr>
          <p:nvPr/>
        </p:nvPicPr>
        <p:blipFill>
          <a:blip r:embed="rId18" cstate="print"/>
          <a:stretch>
            <a:fillRect/>
          </a:stretch>
        </p:blipFill>
        <p:spPr>
          <a:xfrm>
            <a:off x="29189267" y="13003092"/>
            <a:ext cx="6243733" cy="3075108"/>
          </a:xfrm>
          <a:prstGeom prst="rect">
            <a:avLst/>
          </a:prstGeom>
        </p:spPr>
      </p:pic>
      <p:sp>
        <p:nvSpPr>
          <p:cNvPr id="60" name="TextBox 59"/>
          <p:cNvSpPr txBox="1"/>
          <p:nvPr/>
        </p:nvSpPr>
        <p:spPr>
          <a:xfrm>
            <a:off x="29260800" y="16032540"/>
            <a:ext cx="5943600" cy="1323439"/>
          </a:xfrm>
          <a:prstGeom prst="rect">
            <a:avLst/>
          </a:prstGeom>
          <a:noFill/>
        </p:spPr>
        <p:txBody>
          <a:bodyPr wrap="square" rtlCol="0">
            <a:spAutoFit/>
          </a:bodyPr>
          <a:lstStyle/>
          <a:p>
            <a:r>
              <a:rPr lang="en-US" sz="2000" dirty="0" smtClean="0">
                <a:cs typeface="Arial"/>
              </a:rPr>
              <a:t>There is significant evidence to indicate there is a difference in the performance times of CSARP with the inclusion of additional workers with a 5% level of significance.</a:t>
            </a:r>
          </a:p>
        </p:txBody>
      </p:sp>
      <p:sp>
        <p:nvSpPr>
          <p:cNvPr id="64" name="TextBox 63"/>
          <p:cNvSpPr txBox="1"/>
          <p:nvPr/>
        </p:nvSpPr>
        <p:spPr>
          <a:xfrm>
            <a:off x="36271200" y="2286000"/>
            <a:ext cx="7620000" cy="16219825"/>
          </a:xfrm>
          <a:prstGeom prst="rect">
            <a:avLst/>
          </a:prstGeom>
          <a:noFill/>
        </p:spPr>
        <p:txBody>
          <a:bodyPr wrap="square" rtlCol="0">
            <a:spAutoFit/>
          </a:bodyPr>
          <a:lstStyle/>
          <a:p>
            <a:r>
              <a:rPr lang="en-US" sz="2400" b="1" dirty="0" smtClean="0"/>
              <a:t>Conclusions</a:t>
            </a:r>
          </a:p>
          <a:p>
            <a:r>
              <a:rPr lang="en-US" sz="2400" dirty="0" smtClean="0"/>
              <a:t> </a:t>
            </a:r>
            <a:r>
              <a:rPr lang="en-US" sz="2000" b="1" dirty="0" smtClean="0"/>
              <a:t>Does </a:t>
            </a:r>
            <a:r>
              <a:rPr lang="en-US" sz="2000" b="1" dirty="0" smtClean="0"/>
              <a:t>this study prove within a 5% level of significance that the addition of computing cores increases the performance of the CSARP algorithm?</a:t>
            </a:r>
            <a:endParaRPr lang="en-US" sz="2000" dirty="0" smtClean="0"/>
          </a:p>
          <a:p>
            <a:r>
              <a:rPr lang="en-US" sz="2000" dirty="0" smtClean="0"/>
              <a:t>There was significant evidence to indicate there was a difference in the performance times of CSARP due to the inclusion of additional workers within a 5% level of significance.  Moreover the run time difference from ~30 minutes with one worker to ~10 minutes with 32 workers constituted an ~67% increase in performance.</a:t>
            </a:r>
          </a:p>
          <a:p>
            <a:r>
              <a:rPr lang="en-US" sz="2000" dirty="0" smtClean="0"/>
              <a:t> </a:t>
            </a:r>
          </a:p>
          <a:p>
            <a:r>
              <a:rPr lang="en-US" sz="2000" b="1" dirty="0" smtClean="0"/>
              <a:t>What hardware requirements are necessary to store and process CReSIS collected data?</a:t>
            </a:r>
            <a:endParaRPr lang="en-US" sz="2000" dirty="0" smtClean="0"/>
          </a:p>
          <a:p>
            <a:r>
              <a:rPr lang="en-US" sz="2000" dirty="0" smtClean="0"/>
              <a:t>In respect to the 2008 field season a minimum of ~10TB of space was required to store the data.  In reference to computing hardware needs, the minimum requirements of the MATLAB Distributed Server must be met which were an Intel Pentium 4 processor, 1GB of memory, and any necessary network connection equipment between server and clients. </a:t>
            </a:r>
          </a:p>
          <a:p>
            <a:r>
              <a:rPr lang="en-US" sz="2000" dirty="0" smtClean="0"/>
              <a:t> </a:t>
            </a:r>
          </a:p>
          <a:p>
            <a:r>
              <a:rPr lang="en-US" sz="2000" b="1" dirty="0" smtClean="0"/>
              <a:t>What facility environmental requirements are there to house a cluster with 32-cores to process a data set?</a:t>
            </a:r>
            <a:endParaRPr lang="en-US" sz="2000" dirty="0" smtClean="0"/>
          </a:p>
          <a:p>
            <a:r>
              <a:rPr lang="en-US" sz="2000" dirty="0" smtClean="0"/>
              <a:t>Including networking, storage and computing, a total of 9.7kW of power was required with a minimum of 2.7 tons of cooling for the cluster.</a:t>
            </a:r>
          </a:p>
          <a:p>
            <a:r>
              <a:rPr lang="en-US" sz="2000" dirty="0" smtClean="0"/>
              <a:t> </a:t>
            </a:r>
          </a:p>
          <a:p>
            <a:r>
              <a:rPr lang="en-US" sz="2000" b="1" dirty="0" smtClean="0"/>
              <a:t>What is the process to prepare a cluster from a middle-ware stand-point?</a:t>
            </a:r>
            <a:endParaRPr lang="en-US" sz="2000" dirty="0" smtClean="0"/>
          </a:p>
          <a:p>
            <a:r>
              <a:rPr lang="en-US" sz="2000" dirty="0" smtClean="0"/>
              <a:t>In terms of the MATLAB Distributed Server (MDS) as the middleware solution, a Flex license manger credentials had to be appended to the site license. MDS was then installed on the head-node. Included in this step was the addition of the MATLAB Distributed Computing Environment to the startup processes of the unit. MDS was then installed on all client machines. The Job Manager included in MDS was then started and client machines added to complete the preparations. </a:t>
            </a:r>
          </a:p>
          <a:p>
            <a:r>
              <a:rPr lang="en-US" sz="2000" dirty="0" smtClean="0"/>
              <a:t> </a:t>
            </a:r>
          </a:p>
          <a:p>
            <a:r>
              <a:rPr lang="en-US" sz="2000" b="1" dirty="0" smtClean="0"/>
              <a:t>What MATLAB toolkits and/or expansion kits are necessary to run CSARP? </a:t>
            </a:r>
            <a:endParaRPr lang="en-US" sz="2000" dirty="0" smtClean="0"/>
          </a:p>
          <a:p>
            <a:r>
              <a:rPr lang="en-US" sz="2000" dirty="0" smtClean="0"/>
              <a:t>The required toolboxes for CSARP were MATLAB 2009b, the Signal Processing Toolbox, the Parallel Computing Toolbox, the MATLAB compiler and the CReSIS Toolbox.  Recommended toolboxes also included the MATLAB Distributed Server in order to use greater than eight workers.</a:t>
            </a:r>
          </a:p>
          <a:p>
            <a:r>
              <a:rPr lang="en-US" sz="2000" dirty="0" smtClean="0"/>
              <a:t> </a:t>
            </a:r>
          </a:p>
          <a:p>
            <a:r>
              <a:rPr lang="en-US" sz="2000" b="1" dirty="0" smtClean="0"/>
              <a:t>Can an open-source job scheduler replace the MATLAB proprietary Distributed Computing Server currently required by CSARP?</a:t>
            </a:r>
            <a:endParaRPr lang="en-US" sz="2000" dirty="0" smtClean="0"/>
          </a:p>
          <a:p>
            <a:r>
              <a:rPr lang="en-US" sz="2000" dirty="0" smtClean="0"/>
              <a:t>It was found that the MDS does support third-party schedulers natively. Through this research path it was also discovered that the MDCE portion of the MDS would still be necessary on all client machines. This information there by solidified the need for MDS to run CSARP in MATLAB script form even if a different job scheduler was selected. The only way to alleviate that dependency was through the creation of a CSARP executable binary. CSARP binary creation in the current form would not be possible due to the need for coded script changes in order to process data.</a:t>
            </a:r>
            <a:endParaRPr lang="en-US" sz="2000" dirty="0"/>
          </a:p>
        </p:txBody>
      </p:sp>
      <p:sp>
        <p:nvSpPr>
          <p:cNvPr id="65" name="TextBox 64"/>
          <p:cNvSpPr txBox="1"/>
          <p:nvPr/>
        </p:nvSpPr>
        <p:spPr>
          <a:xfrm>
            <a:off x="36347400" y="18973800"/>
            <a:ext cx="2590800" cy="2308324"/>
          </a:xfrm>
          <a:prstGeom prst="rect">
            <a:avLst/>
          </a:prstGeom>
          <a:noFill/>
        </p:spPr>
        <p:txBody>
          <a:bodyPr wrap="square" rtlCol="0">
            <a:spAutoFit/>
          </a:bodyPr>
          <a:lstStyle/>
          <a:p>
            <a:r>
              <a:rPr lang="en-US" sz="1800" b="1" dirty="0" smtClean="0"/>
              <a:t>Acknowledgements</a:t>
            </a:r>
          </a:p>
          <a:p>
            <a:r>
              <a:rPr lang="en-US" sz="1800" b="0" dirty="0" smtClean="0">
                <a:solidFill>
                  <a:srgbClr val="000000"/>
                </a:solidFill>
              </a:rPr>
              <a:t>Dr. Linda</a:t>
            </a:r>
            <a:r>
              <a:rPr lang="en-US" sz="1800" b="0" baseline="0" dirty="0" smtClean="0">
                <a:solidFill>
                  <a:srgbClr val="000000"/>
                </a:solidFill>
              </a:rPr>
              <a:t> Hayden</a:t>
            </a:r>
          </a:p>
          <a:p>
            <a:r>
              <a:rPr lang="en-US" sz="1800" b="0" baseline="0" dirty="0" smtClean="0">
                <a:solidFill>
                  <a:srgbClr val="000000"/>
                </a:solidFill>
              </a:rPr>
              <a:t>Mr. Richard </a:t>
            </a:r>
            <a:r>
              <a:rPr lang="en-US" sz="1800" b="0" baseline="0" dirty="0" err="1" smtClean="0">
                <a:solidFill>
                  <a:srgbClr val="000000"/>
                </a:solidFill>
              </a:rPr>
              <a:t>Knepper</a:t>
            </a:r>
            <a:endParaRPr lang="en-US" sz="1800" b="0" baseline="0" dirty="0" smtClean="0">
              <a:solidFill>
                <a:srgbClr val="000000"/>
              </a:solidFill>
            </a:endParaRPr>
          </a:p>
          <a:p>
            <a:r>
              <a:rPr lang="en-US" sz="1800" b="0" baseline="0" dirty="0" smtClean="0">
                <a:solidFill>
                  <a:srgbClr val="000000"/>
                </a:solidFill>
              </a:rPr>
              <a:t>Dr. Benjamin Branch </a:t>
            </a:r>
          </a:p>
          <a:p>
            <a:r>
              <a:rPr lang="en-US" sz="1800" b="0" baseline="0" dirty="0" smtClean="0">
                <a:solidFill>
                  <a:srgbClr val="000000"/>
                </a:solidFill>
              </a:rPr>
              <a:t>Mr. William Blake</a:t>
            </a:r>
          </a:p>
          <a:p>
            <a:r>
              <a:rPr lang="en-US" sz="1800" b="0" baseline="0" dirty="0" smtClean="0">
                <a:solidFill>
                  <a:srgbClr val="000000"/>
                </a:solidFill>
              </a:rPr>
              <a:t>Mr. Mathew Link</a:t>
            </a:r>
          </a:p>
          <a:p>
            <a:r>
              <a:rPr lang="en-US" sz="1800" b="0" baseline="0" dirty="0" smtClean="0">
                <a:solidFill>
                  <a:srgbClr val="000000"/>
                </a:solidFill>
              </a:rPr>
              <a:t>Mr. Jefferson Davis</a:t>
            </a:r>
          </a:p>
          <a:p>
            <a:r>
              <a:rPr lang="en-US" sz="1800" b="0" baseline="0" dirty="0" smtClean="0">
                <a:solidFill>
                  <a:srgbClr val="000000"/>
                </a:solidFill>
              </a:rPr>
              <a:t>Mr. Shelton Spence</a:t>
            </a:r>
          </a:p>
        </p:txBody>
      </p:sp>
      <p:sp>
        <p:nvSpPr>
          <p:cNvPr id="66" name="TextBox 65"/>
          <p:cNvSpPr txBox="1"/>
          <p:nvPr/>
        </p:nvSpPr>
        <p:spPr>
          <a:xfrm>
            <a:off x="38766750" y="18973800"/>
            <a:ext cx="2552700" cy="2308324"/>
          </a:xfrm>
          <a:prstGeom prst="rect">
            <a:avLst/>
          </a:prstGeom>
          <a:noFill/>
        </p:spPr>
        <p:txBody>
          <a:bodyPr wrap="square" rtlCol="0">
            <a:spAutoFit/>
          </a:bodyPr>
          <a:lstStyle/>
          <a:p>
            <a:r>
              <a:rPr lang="en-US" sz="1800" b="1" dirty="0" smtClean="0">
                <a:solidFill>
                  <a:schemeClr val="bg1"/>
                </a:solidFill>
              </a:rPr>
              <a:t>Acknowledgements</a:t>
            </a:r>
          </a:p>
          <a:p>
            <a:r>
              <a:rPr lang="en-US" sz="1800" b="0" baseline="0" dirty="0" smtClean="0">
                <a:solidFill>
                  <a:srgbClr val="000000"/>
                </a:solidFill>
              </a:rPr>
              <a:t>Mrs. </a:t>
            </a:r>
            <a:r>
              <a:rPr lang="en-US" sz="1800" b="0" baseline="0" dirty="0" err="1" smtClean="0">
                <a:solidFill>
                  <a:srgbClr val="000000"/>
                </a:solidFill>
              </a:rPr>
              <a:t>Sharonda</a:t>
            </a:r>
            <a:r>
              <a:rPr lang="en-US" sz="1800" b="0" baseline="0" dirty="0" smtClean="0">
                <a:solidFill>
                  <a:srgbClr val="000000"/>
                </a:solidFill>
              </a:rPr>
              <a:t> Walton</a:t>
            </a:r>
          </a:p>
          <a:p>
            <a:r>
              <a:rPr lang="en-US" sz="1800" b="0" baseline="0" dirty="0" smtClean="0">
                <a:solidFill>
                  <a:srgbClr val="000000"/>
                </a:solidFill>
              </a:rPr>
              <a:t>Dr. Vinod Manglik</a:t>
            </a:r>
          </a:p>
          <a:p>
            <a:r>
              <a:rPr lang="en-US" sz="1800" b="0" dirty="0" smtClean="0">
                <a:solidFill>
                  <a:srgbClr val="000000"/>
                </a:solidFill>
              </a:rPr>
              <a:t>Dr.</a:t>
            </a:r>
            <a:r>
              <a:rPr lang="en-US" sz="1800" b="0" baseline="0" dirty="0" smtClean="0">
                <a:solidFill>
                  <a:srgbClr val="000000"/>
                </a:solidFill>
              </a:rPr>
              <a:t> Eric Akers</a:t>
            </a:r>
          </a:p>
          <a:p>
            <a:r>
              <a:rPr lang="en-US" sz="1800" b="0" baseline="0" dirty="0" smtClean="0">
                <a:solidFill>
                  <a:srgbClr val="000000"/>
                </a:solidFill>
              </a:rPr>
              <a:t>Dr. Paul </a:t>
            </a:r>
            <a:r>
              <a:rPr lang="en-US" sz="1800" b="0" baseline="0" dirty="0" err="1" smtClean="0">
                <a:solidFill>
                  <a:srgbClr val="000000"/>
                </a:solidFill>
              </a:rPr>
              <a:t>Viltz</a:t>
            </a:r>
            <a:endParaRPr lang="en-US" sz="1800" b="0" baseline="0" dirty="0" smtClean="0">
              <a:solidFill>
                <a:srgbClr val="000000"/>
              </a:solidFill>
            </a:endParaRPr>
          </a:p>
          <a:p>
            <a:r>
              <a:rPr lang="en-US" sz="1800" b="0" baseline="0" dirty="0" smtClean="0">
                <a:solidFill>
                  <a:srgbClr val="000000"/>
                </a:solidFill>
              </a:rPr>
              <a:t>Mr. Jeff Wood</a:t>
            </a:r>
          </a:p>
          <a:p>
            <a:r>
              <a:rPr lang="en-US" sz="1800" b="0" dirty="0" smtClean="0">
                <a:solidFill>
                  <a:srgbClr val="000000"/>
                </a:solidFill>
              </a:rPr>
              <a:t>Mr. Corey Shields</a:t>
            </a:r>
          </a:p>
          <a:p>
            <a:r>
              <a:rPr lang="en-US" sz="1800" b="0" dirty="0" smtClean="0">
                <a:solidFill>
                  <a:srgbClr val="000000"/>
                </a:solidFill>
              </a:rPr>
              <a:t>Mr. Timothy</a:t>
            </a:r>
            <a:r>
              <a:rPr lang="en-US" sz="1800" b="0" baseline="0" dirty="0" smtClean="0">
                <a:solidFill>
                  <a:srgbClr val="000000"/>
                </a:solidFill>
              </a:rPr>
              <a:t> </a:t>
            </a:r>
            <a:r>
              <a:rPr lang="en-US" sz="1800" b="0" baseline="0" dirty="0" err="1" smtClean="0">
                <a:solidFill>
                  <a:srgbClr val="000000"/>
                </a:solidFill>
              </a:rPr>
              <a:t>Barclift</a:t>
            </a:r>
            <a:endParaRPr lang="en-US" sz="1800" b="0" baseline="0" dirty="0" smtClean="0">
              <a:solidFill>
                <a:srgbClr val="000000"/>
              </a:solidFill>
            </a:endParaRPr>
          </a:p>
        </p:txBody>
      </p:sp>
      <p:sp>
        <p:nvSpPr>
          <p:cNvPr id="67" name="TextBox 66"/>
          <p:cNvSpPr txBox="1"/>
          <p:nvPr/>
        </p:nvSpPr>
        <p:spPr>
          <a:xfrm>
            <a:off x="41148000" y="18973800"/>
            <a:ext cx="2743200" cy="1754326"/>
          </a:xfrm>
          <a:prstGeom prst="rect">
            <a:avLst/>
          </a:prstGeom>
          <a:noFill/>
        </p:spPr>
        <p:txBody>
          <a:bodyPr wrap="square" rtlCol="0">
            <a:spAutoFit/>
          </a:bodyPr>
          <a:lstStyle/>
          <a:p>
            <a:r>
              <a:rPr lang="en-US" sz="1800" b="1" dirty="0" smtClean="0">
                <a:solidFill>
                  <a:schemeClr val="bg1"/>
                </a:solidFill>
              </a:rPr>
              <a:t>Acknowledgements</a:t>
            </a:r>
          </a:p>
          <a:p>
            <a:r>
              <a:rPr lang="en-US" sz="1800" b="0" dirty="0" smtClean="0">
                <a:solidFill>
                  <a:srgbClr val="000000"/>
                </a:solidFill>
              </a:rPr>
              <a:t>Mr. Kuchumbi Hayden</a:t>
            </a:r>
          </a:p>
          <a:p>
            <a:r>
              <a:rPr lang="en-US" sz="1800" b="0" dirty="0" smtClean="0">
                <a:solidFill>
                  <a:srgbClr val="000000"/>
                </a:solidFill>
              </a:rPr>
              <a:t>Mr. Randy</a:t>
            </a:r>
            <a:r>
              <a:rPr lang="en-US" sz="1800" b="0" baseline="0" dirty="0" smtClean="0">
                <a:solidFill>
                  <a:srgbClr val="000000"/>
                </a:solidFill>
              </a:rPr>
              <a:t> Saunders</a:t>
            </a:r>
          </a:p>
          <a:p>
            <a:r>
              <a:rPr lang="en-US" sz="1800" b="0" baseline="0" dirty="0" smtClean="0">
                <a:solidFill>
                  <a:srgbClr val="000000"/>
                </a:solidFill>
              </a:rPr>
              <a:t>Mrs. Doris Johnson</a:t>
            </a:r>
          </a:p>
          <a:p>
            <a:r>
              <a:rPr lang="en-US" sz="1800" b="0" baseline="0" dirty="0" smtClean="0">
                <a:solidFill>
                  <a:srgbClr val="000000"/>
                </a:solidFill>
              </a:rPr>
              <a:t>Dr. David </a:t>
            </a:r>
            <a:r>
              <a:rPr lang="en-US" sz="1800" b="0" baseline="0" dirty="0" err="1" smtClean="0">
                <a:solidFill>
                  <a:srgbClr val="000000"/>
                </a:solidFill>
              </a:rPr>
              <a:t>Touretzky</a:t>
            </a:r>
            <a:endParaRPr lang="en-US" sz="1800" b="0" baseline="0" dirty="0" smtClean="0">
              <a:solidFill>
                <a:srgbClr val="000000"/>
              </a:solidFill>
            </a:endParaRPr>
          </a:p>
          <a:p>
            <a:pPr defTabSz="914400">
              <a:defRPr/>
            </a:pPr>
            <a:r>
              <a:rPr lang="en-US" sz="1800" dirty="0" smtClean="0">
                <a:solidFill>
                  <a:srgbClr val="000000"/>
                </a:solidFill>
              </a:rPr>
              <a:t>Mrs. Sonya Powell</a:t>
            </a:r>
            <a:endParaRPr lang="en-US" sz="1800" dirty="0">
              <a:solidFill>
                <a:srgbClr val="000000"/>
              </a:solidFill>
            </a:endParaRPr>
          </a:p>
        </p:txBody>
      </p:sp>
      <p:pic>
        <p:nvPicPr>
          <p:cNvPr id="68" name="Picture 67" descr="IMG_0518.JPG"/>
          <p:cNvPicPr>
            <a:picLocks noChangeAspect="1"/>
          </p:cNvPicPr>
          <p:nvPr/>
        </p:nvPicPr>
        <p:blipFill>
          <a:blip r:embed="rId19" cstate="print"/>
          <a:srcRect l="11995" t="17222" b="33596"/>
          <a:stretch>
            <a:fillRect/>
          </a:stretch>
        </p:blipFill>
        <p:spPr>
          <a:xfrm>
            <a:off x="13182599" y="3112442"/>
            <a:ext cx="5845725" cy="2450157"/>
          </a:xfrm>
          <a:prstGeom prst="rect">
            <a:avLst/>
          </a:prstGeom>
          <a:ln>
            <a:noFill/>
          </a:ln>
          <a:effectLst>
            <a:outerShdw blurRad="292100" dist="139700" dir="2700000" algn="tl" rotWithShape="0">
              <a:srgbClr val="333333">
                <a:alpha val="65000"/>
              </a:srgbClr>
            </a:outerShdw>
          </a:effectLst>
        </p:spPr>
      </p:pic>
      <p:pic>
        <p:nvPicPr>
          <p:cNvPr id="70" name="Picture 69" descr="IMG_0982.JPG"/>
          <p:cNvPicPr>
            <a:picLocks noChangeAspect="1"/>
          </p:cNvPicPr>
          <p:nvPr/>
        </p:nvPicPr>
        <p:blipFill>
          <a:blip r:embed="rId20" cstate="print"/>
          <a:stretch>
            <a:fillRect/>
          </a:stretch>
        </p:blipFill>
        <p:spPr>
          <a:xfrm>
            <a:off x="31775400" y="18364200"/>
            <a:ext cx="3499103" cy="2624328"/>
          </a:xfrm>
          <a:prstGeom prst="rect">
            <a:avLst/>
          </a:prstGeom>
          <a:ln>
            <a:noFill/>
          </a:ln>
          <a:effectLst>
            <a:outerShdw blurRad="292100" dist="139700" dir="2700000" algn="tl" rotWithShape="0">
              <a:srgbClr val="333333">
                <a:alpha val="65000"/>
              </a:srgbClr>
            </a:outerShdw>
          </a:effectLst>
        </p:spPr>
      </p:pic>
      <p:pic>
        <p:nvPicPr>
          <p:cNvPr id="71" name="Picture 70" descr="IMG_1027.JPG"/>
          <p:cNvPicPr>
            <a:picLocks noChangeAspect="1"/>
          </p:cNvPicPr>
          <p:nvPr/>
        </p:nvPicPr>
        <p:blipFill>
          <a:blip r:embed="rId21" cstate="print"/>
          <a:stretch>
            <a:fillRect/>
          </a:stretch>
        </p:blipFill>
        <p:spPr>
          <a:xfrm>
            <a:off x="28803600" y="17754600"/>
            <a:ext cx="3495053" cy="262129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455</Words>
  <Application>Microsoft Office PowerPoint</Application>
  <PresentationFormat>Custom</PresentationFormat>
  <Paragraphs>69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wood</dc:creator>
  <cp:lastModifiedBy>wood</cp:lastModifiedBy>
  <cp:revision>66</cp:revision>
  <dcterms:created xsi:type="dcterms:W3CDTF">2010-07-13T11:37:50Z</dcterms:created>
  <dcterms:modified xsi:type="dcterms:W3CDTF">2010-07-15T11:38:21Z</dcterms:modified>
</cp:coreProperties>
</file>