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192" y="-1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40516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8c27b9b1e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8c27b9b1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8c27b9b1e6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8c27b9b1e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8c46029f31_1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8c46029f31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8c46029f31_1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8c46029f31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c46029f31_1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8c46029f31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8c46029f31_1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8c46029f31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8c46029f31_1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8c46029f31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15 minutes TOTAL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“We recommend you do not down load at this time (google ply for android and app store</a:t>
            </a:r>
            <a:endParaRPr/>
          </a:p>
        </p:txBody>
      </p:sp>
      <p:sp>
        <p:nvSpPr>
          <p:cNvPr id="365" name="Google Shape;36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Give participants description of what they will be doing for 30 seconds.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Then share screen</a:t>
            </a:r>
            <a:endParaRPr/>
          </a:p>
        </p:txBody>
      </p:sp>
      <p:sp>
        <p:nvSpPr>
          <p:cNvPr id="378" name="Google Shape;37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5307124493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530712449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c27b9b1e6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8c27b9b1e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c27b9b1e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8c27b9b1e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307124493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530712449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about origin and how it works; funding, supporters</a:t>
            </a:r>
            <a:endParaRPr/>
          </a:p>
        </p:txBody>
      </p:sp>
      <p:sp>
        <p:nvSpPr>
          <p:cNvPr id="194" name="Google Shape;19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Different spheres based on what you are interested in doing in your classroom.</a:t>
            </a:r>
            <a:endParaRPr/>
          </a:p>
        </p:txBody>
      </p:sp>
      <p:sp>
        <p:nvSpPr>
          <p:cNvPr id="207" name="Google Shape;20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c27b9b1e6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8c27b9b1e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-Intro-page">
  <p:cSld name="1-Intro-pag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A group of people standing in front of a crow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32043" t="14394" r="24991" b="15429"/>
          <a:stretch/>
        </p:blipFill>
        <p:spPr>
          <a:xfrm>
            <a:off x="7307097" y="1015385"/>
            <a:ext cx="4884904" cy="52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 descr="Banner for the slides with a 25th anniversary symbol including 25 stars to represent each year of the program, the GLOBE logo, and the social media hashtag #VirtualGLOBE2020." title="GLOBE Bann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679035" y="1800898"/>
            <a:ext cx="604069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679035" y="3079102"/>
            <a:ext cx="604069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72"/>
              <a:buNone/>
              <a:defRPr sz="2400" b="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grpSp>
        <p:nvGrpSpPr>
          <p:cNvPr id="20" name="Google Shape;20;p2" descr="On a green background, the logos and wording of Sponsored by NASA, Supported by NSF, NOAA, and the Department of State, Implemented by UCAR" title="GLOBE Sponsor Strip"/>
          <p:cNvGrpSpPr/>
          <p:nvPr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21" name="Google Shape;21;p2"/>
            <p:cNvSpPr/>
            <p:nvPr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Google Shape;22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23;p2" descr="Students from the GLOBE community carrying a giant inflatable globe through a town." title="Kids with globe"/>
          <p:cNvPicPr preferRelativeResize="0"/>
          <p:nvPr/>
        </p:nvPicPr>
        <p:blipFill rotWithShape="1">
          <a:blip r:embed="rId5">
            <a:alphaModFix/>
          </a:blip>
          <a:srcRect l="34212" t="4444" r="29996" b="41926"/>
          <a:stretch/>
        </p:blipFill>
        <p:spPr>
          <a:xfrm>
            <a:off x="7530465" y="335280"/>
            <a:ext cx="3984888" cy="3952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6000"/>
              <a:buFont typeface="Helvetica Neu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72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765177" y="1466532"/>
            <a:ext cx="105156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>
            <a:off x="839788" y="220297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72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body" idx="2"/>
          </p:nvPr>
        </p:nvSpPr>
        <p:spPr>
          <a:xfrm>
            <a:off x="839788" y="3190239"/>
            <a:ext cx="5157787" cy="259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632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54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3"/>
          </p:nvPr>
        </p:nvSpPr>
        <p:spPr>
          <a:xfrm>
            <a:off x="6169024" y="2208688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72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body" idx="4"/>
          </p:nvPr>
        </p:nvSpPr>
        <p:spPr>
          <a:xfrm>
            <a:off x="6172200" y="3190239"/>
            <a:ext cx="5183188" cy="259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632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54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836612" y="158115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200"/>
              <a:buFont typeface="Helvetica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1"/>
          </p:nvPr>
        </p:nvSpPr>
        <p:spPr>
          <a:xfrm>
            <a:off x="5067300" y="1581151"/>
            <a:ext cx="6172200" cy="428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789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96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2"/>
          </p:nvPr>
        </p:nvSpPr>
        <p:spPr>
          <a:xfrm>
            <a:off x="839788" y="3429000"/>
            <a:ext cx="3932237" cy="2439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48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>
            <a:spLocks noGrp="1"/>
          </p:cNvSpPr>
          <p:nvPr>
            <p:ph type="title"/>
          </p:nvPr>
        </p:nvSpPr>
        <p:spPr>
          <a:xfrm>
            <a:off x="836612" y="140208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200"/>
              <a:buFont typeface="Helvetica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>
            <a:spLocks noGrp="1"/>
          </p:cNvSpPr>
          <p:nvPr>
            <p:ph type="pic" idx="2"/>
          </p:nvPr>
        </p:nvSpPr>
        <p:spPr>
          <a:xfrm>
            <a:off x="5067300" y="1414145"/>
            <a:ext cx="6172200" cy="445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3296"/>
              <a:buFont typeface="Noto Sans Symbols"/>
              <a:buNone/>
              <a:defRPr sz="3200" b="0" i="0" u="none" strike="noStrike" cap="none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rgbClr val="1F38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1F38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1F38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1F38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body" idx="1"/>
          </p:nvPr>
        </p:nvSpPr>
        <p:spPr>
          <a:xfrm>
            <a:off x="839788" y="3129280"/>
            <a:ext cx="3932237" cy="2739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48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838200" y="1649191"/>
            <a:ext cx="10515600" cy="93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1"/>
          </p:nvPr>
        </p:nvSpPr>
        <p:spPr>
          <a:xfrm rot="5400000">
            <a:off x="4435313" y="-850464"/>
            <a:ext cx="3321375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632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54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>
            <a:spLocks noGrp="1"/>
          </p:cNvSpPr>
          <p:nvPr>
            <p:ph type="title"/>
          </p:nvPr>
        </p:nvSpPr>
        <p:spPr>
          <a:xfrm rot="5400000">
            <a:off x="7836535" y="2459355"/>
            <a:ext cx="448183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body" idx="1"/>
          </p:nvPr>
        </p:nvSpPr>
        <p:spPr>
          <a:xfrm rot="5400000">
            <a:off x="2520633" y="-169227"/>
            <a:ext cx="436943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632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54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853440" y="1430642"/>
            <a:ext cx="10251660" cy="93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853440" y="2539974"/>
            <a:ext cx="10251660" cy="332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632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54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3" descr="Banner for the slides with a 25th anniversary symbol including 25 stars to represent each year of the program, the GLOBE logo, and the social media hashtag #VirtualGLOBE2020." title="GLOBE Bann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8"/>
            <a:ext cx="12192000" cy="10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6480" y="6319827"/>
            <a:ext cx="5019040" cy="4396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3"/>
          <p:cNvGrpSpPr/>
          <p:nvPr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30" name="Google Shape;30;p3"/>
            <p:cNvSpPr/>
            <p:nvPr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" name="Google Shape;3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-Map-GLOBE-country-regions">
  <p:cSld name="7-Map-GLOBE-country-regio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" descr="A map of the world highlighting all 123 countries that are part of the GLOBE Program. " title="GLOBE countries map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36780"/>
            <a:ext cx="12192000" cy="584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 descr="Banner for the slides with a 25th anniversary symbol including 25 stars to represent each year of the program, the GLOBE logo, and the social media hashtag #VirtualGLOBE2020." title="GLOBE Bann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8"/>
            <a:ext cx="12192000" cy="109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35;p4"/>
          <p:cNvGrpSpPr/>
          <p:nvPr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36" name="Google Shape;36;p4"/>
            <p:cNvSpPr/>
            <p:nvPr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" name="Google Shape;37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Bullet-list-content">
  <p:cSld name="3-Bullet-list-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589500" y="1798419"/>
            <a:ext cx="5339224" cy="375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632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54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2"/>
          </p:nvPr>
        </p:nvSpPr>
        <p:spPr>
          <a:xfrm>
            <a:off x="6172563" y="1798419"/>
            <a:ext cx="5339225" cy="3754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84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1" name="Google Shape;41;p5" descr="Banner for the slides with a 25th anniversary symbol including 25 stars to represent each year of the program, the GLOBE logo, and the social media hashtag #VirtualGLOBE2020." title="GLOBE Bann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8"/>
            <a:ext cx="12192000" cy="109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oogle Shape;42;p5"/>
          <p:cNvGrpSpPr/>
          <p:nvPr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43" name="Google Shape;43;p5"/>
            <p:cNvSpPr/>
            <p:nvPr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44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Section-header">
  <p:cSld name="4-Section-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647700" y="1814945"/>
            <a:ext cx="10896600" cy="725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" name="Google Shape;50;p6" descr="Banner for the slides with a 25th anniversary symbol including 25 stars to represent each year of the program, the GLOBE logo, and the social media hashtag #VirtualGLOBE2020." title="GLOBE Bann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8"/>
            <a:ext cx="12192000" cy="109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6"/>
          <p:cNvGrpSpPr/>
          <p:nvPr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52" name="Google Shape;52;p6"/>
            <p:cNvSpPr/>
            <p:nvPr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" name="Google Shape;53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-Bullet-list-content">
  <p:cSld name="6-Bullet-list-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 txBox="1">
            <a:spLocks noGrp="1"/>
          </p:cNvSpPr>
          <p:nvPr>
            <p:ph type="body" idx="1"/>
          </p:nvPr>
        </p:nvSpPr>
        <p:spPr>
          <a:xfrm>
            <a:off x="634856" y="1914381"/>
            <a:ext cx="5339224" cy="400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632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54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2"/>
          </p:nvPr>
        </p:nvSpPr>
        <p:spPr>
          <a:xfrm>
            <a:off x="6217923" y="1914381"/>
            <a:ext cx="5339221" cy="400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632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54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7" descr="Banner for the slides with a 25th anniversary symbol including 25 stars to represent each year of the program, the GLOBE logo, and the social media hashtag #VirtualGLOBE2020." title="GLOBE Bann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8"/>
            <a:ext cx="12192000" cy="109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7"/>
          <p:cNvGrpSpPr/>
          <p:nvPr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59" name="Google Shape;59;p7"/>
            <p:cNvSpPr/>
            <p:nvPr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0" name="Google Shape;60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Final-slide-contact-info">
  <p:cSld name="8-Final-slide-contact-inf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8" descr="A large group of GLOBE students from around the world wearing native dress from many cultures and locations and holding a GLOBE flag. " title="GLOBE students"/>
          <p:cNvPicPr preferRelativeResize="0"/>
          <p:nvPr/>
        </p:nvPicPr>
        <p:blipFill rotWithShape="1">
          <a:blip r:embed="rId2">
            <a:alphaModFix/>
          </a:blip>
          <a:srcRect l="14122" t="2178" r="14057"/>
          <a:stretch/>
        </p:blipFill>
        <p:spPr>
          <a:xfrm>
            <a:off x="5399807" y="999835"/>
            <a:ext cx="6791410" cy="535651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548640" y="1826022"/>
            <a:ext cx="4378960" cy="636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2000"/>
              <a:buFont typeface="Helvetica Neue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"/>
          </p:nvPr>
        </p:nvSpPr>
        <p:spPr>
          <a:xfrm>
            <a:off x="548640" y="2662382"/>
            <a:ext cx="4378960" cy="229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60"/>
              <a:buFont typeface="Helvetica Neue"/>
              <a:buNone/>
              <a:defRPr sz="2000" b="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Helvetica Neue Light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Helvetica Neue Light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Helvetica Neue Light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Helvetica Neue Light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783" y="6356350"/>
            <a:ext cx="5332434" cy="46731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7000" sy="27000" algn="ctr" rotWithShape="0">
              <a:srgbClr val="000000">
                <a:alpha val="7843"/>
              </a:srgbClr>
            </a:outerShdw>
          </a:effectLst>
        </p:spPr>
      </p:pic>
      <p:pic>
        <p:nvPicPr>
          <p:cNvPr id="69" name="Google Shape;69;p8" descr="Text saying &quot;for more information, visit www.globe.gov.&quot;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9553" y="5890872"/>
            <a:ext cx="2966654" cy="19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 descr="Banner for the slides with a 25th anniversary symbol including 25 stars to represent each year of the program, the GLOBE logo, and the social media hashtag #VirtualGLOBE2020." title="GLOBE Bann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58"/>
            <a:ext cx="12192000" cy="109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8"/>
          <p:cNvGrpSpPr/>
          <p:nvPr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72" name="Google Shape;72;p8"/>
            <p:cNvSpPr/>
            <p:nvPr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" name="Google Shape;73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-Bullet-List-and-Chart-Image-Video">
  <p:cSld name="5-Bullet-List-and-Chart-Image-Vide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body" idx="1"/>
          </p:nvPr>
        </p:nvSpPr>
        <p:spPr>
          <a:xfrm>
            <a:off x="640190" y="1656081"/>
            <a:ext cx="3190130" cy="316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632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54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body" idx="2"/>
          </p:nvPr>
        </p:nvSpPr>
        <p:spPr>
          <a:xfrm>
            <a:off x="4175760" y="1656081"/>
            <a:ext cx="7545185" cy="424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632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54"/>
              <a:buChar char="▪"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7" name="Google Shape;77;p9" descr="Banner for the slides with a 25th anniversary symbol including 25 stars to represent each year of the program, the GLOBE logo, and the social media hashtag #VirtualGLOBE2020." title="GLOBE Bann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8"/>
            <a:ext cx="12192000" cy="109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9"/>
          <p:cNvGrpSpPr/>
          <p:nvPr/>
        </p:nvGrpSpPr>
        <p:grpSpPr>
          <a:xfrm>
            <a:off x="0" y="6221336"/>
            <a:ext cx="12192000" cy="636664"/>
            <a:chOff x="0" y="6243681"/>
            <a:chExt cx="12192000" cy="636664"/>
          </a:xfrm>
        </p:grpSpPr>
        <p:sp>
          <p:nvSpPr>
            <p:cNvPr id="79" name="Google Shape;79;p9"/>
            <p:cNvSpPr/>
            <p:nvPr/>
          </p:nvSpPr>
          <p:spPr>
            <a:xfrm>
              <a:off x="0" y="6243681"/>
              <a:ext cx="12192000" cy="636664"/>
            </a:xfrm>
            <a:prstGeom prst="rect">
              <a:avLst/>
            </a:prstGeom>
            <a:solidFill>
              <a:srgbClr val="60AC67"/>
            </a:solidFill>
            <a:ln>
              <a:noFill/>
            </a:ln>
            <a:effectLst>
              <a:outerShdw blurRad="50800" dist="50800" dir="5400000" sx="27000" sy="27000" algn="ctr" rotWithShape="0">
                <a:srgbClr val="000000">
                  <a:alpha val="784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0" name="Google Shape;80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86480" y="6342172"/>
              <a:ext cx="5019040" cy="43968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subTitle" idx="1"/>
          </p:nvPr>
        </p:nvSpPr>
        <p:spPr>
          <a:xfrm>
            <a:off x="431800" y="3332479"/>
            <a:ext cx="6558280" cy="51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72"/>
              <a:buNone/>
              <a:defRPr sz="2400" b="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title"/>
          </p:nvPr>
        </p:nvSpPr>
        <p:spPr>
          <a:xfrm>
            <a:off x="431800" y="1888143"/>
            <a:ext cx="6558280" cy="123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1649191"/>
            <a:ext cx="10515600" cy="93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081E7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2746648"/>
            <a:ext cx="10515600" cy="332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1173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F3864"/>
              </a:buClr>
              <a:buSzPts val="2884"/>
              <a:buFont typeface="Noto Sans Symbols"/>
              <a:buChar char="▪"/>
              <a:defRPr sz="2800" b="0" i="0" u="none" strike="noStrike" cap="none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rgbClr val="1F38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1F38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1F38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1F38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hyperlink" Target="https://www.globe.gov/documents/11865/c7f7a288-d1b9-48b5-8b6b-6298ff97459b" TargetMode="External"/><Relationship Id="rId7" Type="http://schemas.openxmlformats.org/officeDocument/2006/relationships/hyperlink" Target="https://www.globe.gov/documents/11865/a7bbe573-db56-45cb-a1fb-f9f02242b4c3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hyperlink" Target="https://www.globe.gov/documents/11865/3464b426-6d54-4ba2-9cca-8d398fb38ef8" TargetMode="External"/><Relationship Id="rId7" Type="http://schemas.openxmlformats.org/officeDocument/2006/relationships/hyperlink" Target="https://www.globe.gov/documents/11865/9b8e507c-fea7-4de4-b85a-54b31d118265" TargetMode="External"/><Relationship Id="rId8" Type="http://schemas.openxmlformats.org/officeDocument/2006/relationships/hyperlink" Target="https://www.globe.gov/documents/11865/2cb1ce18-f837-47bf-96a3-a8a09642f6ea" TargetMode="External"/><Relationship Id="rId9" Type="http://schemas.openxmlformats.org/officeDocument/2006/relationships/hyperlink" Target="https://www.globe.gov/documents/11865/354450/Water+Detectives/0fffb28b-c06f-4ae6-8375-6abd0ec8a854" TargetMode="External"/><Relationship Id="rId10" Type="http://schemas.openxmlformats.org/officeDocument/2006/relationships/hyperlink" Target="https://www.globe.gov/documents/11865/0e15aa76-355e-4be5-afb1-a8f81cd30bff" TargetMode="External"/><Relationship Id="rId11" Type="http://schemas.openxmlformats.org/officeDocument/2006/relationships/hyperlink" Target="https://www.globe.gov/documents/11865/f9a328ea-8895-4cb4-954f-6669b89624b2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hyperlink" Target="https://www.globe.gov/documents/11865/354450/Modeling+Your+Water+Balance/a29b172a-0d74-4585-81ea-0b7fec7a0de7" TargetMode="External"/><Relationship Id="rId7" Type="http://schemas.openxmlformats.org/officeDocument/2006/relationships/hyperlink" Target="https://www.globe.gov/documents/11865/da7412f9-0c68-44f1-9c40-42e15010e135" TargetMode="External"/><Relationship Id="rId8" Type="http://schemas.openxmlformats.org/officeDocument/2006/relationships/hyperlink" Target="https://www.globe.gov/documents/11865/bbb8660e-d25c-45bc-b204-79f4da0dbb16" TargetMode="External"/><Relationship Id="rId9" Type="http://schemas.openxmlformats.org/officeDocument/2006/relationships/hyperlink" Target="https://www.globe.gov/documents/11865/2ad9fc5a-d41a-4aaa-a827-d1ecbed9accb" TargetMode="External"/><Relationship Id="rId10" Type="http://schemas.openxmlformats.org/officeDocument/2006/relationships/hyperlink" Target="https://www.globe.gov/documents/11865/34de30b2-e514-42b4-858f-9fee948a1241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documents/11865/0bb1be64-c9b5-4437-ac86-3fc1a867a77d" TargetMode="External"/><Relationship Id="rId4" Type="http://schemas.openxmlformats.org/officeDocument/2006/relationships/hyperlink" Target="https://www.globe.gov/documents/11865/6384d688-d6bc-4d35-bf5d-cf3b1292a9b3" TargetMode="External"/><Relationship Id="rId5" Type="http://schemas.openxmlformats.org/officeDocument/2006/relationships/hyperlink" Target="https://www.globe.gov/documents/11865/42e3b8fe-847c-429a-a105-d18691d99e32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10.jp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web/elementary-globe/overview/water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e.gov/web/elementary-globe/overview/climate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hyperlink" Target="https://www.globe.gov/web/elementary-globe/overview/soils" TargetMode="External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hyperlink" Target="https://www.globe.gov/web/elementary-globe/overview/air-quality" TargetMode="External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hyperlink" Target="https://www.globe.gov/web/elementary-globe/overview/seasons" TargetMode="External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32.png"/><Relationship Id="rId7" Type="http://schemas.openxmlformats.org/officeDocument/2006/relationships/hyperlink" Target="https://www.globe.gov/web/elementary-globe/overview/earth-system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9.png"/><Relationship Id="rId7" Type="http://schemas.openxmlformats.org/officeDocument/2006/relationships/image" Target="../media/image10.jp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globe.gov/documents/352961/8de1fc2a-dc4e-41c5-a5d9-985865b0d67f" TargetMode="External"/><Relationship Id="rId4" Type="http://schemas.openxmlformats.org/officeDocument/2006/relationships/hyperlink" Target="https://www.globe.gov/documents/352961/2392e756-b89f-48ed-90ce-5f1440ab2d75" TargetMode="External"/><Relationship Id="rId5" Type="http://schemas.openxmlformats.org/officeDocument/2006/relationships/hyperlink" Target="https://www.globe.gov/documents/352961/a744ce39-0be0-4e30-999b-ad2fb8b0be94" TargetMode="External"/><Relationship Id="rId6" Type="http://schemas.openxmlformats.org/officeDocument/2006/relationships/hyperlink" Target="https://www.globe.gov/documents/352961/a542e33d-e06e-4baf-9b83-dd84df9bae9e" TargetMode="External"/><Relationship Id="rId7" Type="http://schemas.openxmlformats.org/officeDocument/2006/relationships/hyperlink" Target="https://www.globe.gov/documents/352961/06f90bc2-1e4e-4830-b36d-dba1e170914e" TargetMode="External"/><Relationship Id="rId8" Type="http://schemas.openxmlformats.org/officeDocument/2006/relationships/hyperlink" Target="https://www.globe.gov/documents/352961/c5712e79-6e0b-4f71-9aa8-5b9a075775ef" TargetMode="External"/><Relationship Id="rId9" Type="http://schemas.openxmlformats.org/officeDocument/2006/relationships/image" Target="../media/image9.png"/><Relationship Id="rId10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hyperlink" Target="https://www.globe.gov/documents/352961/8de1fc2a-dc4e-41c5-a5d9-985865b0d67f" TargetMode="External"/><Relationship Id="rId7" Type="http://schemas.openxmlformats.org/officeDocument/2006/relationships/hyperlink" Target="https://smap.jpl.nasa.gov/science/applications/" TargetMode="External"/><Relationship Id="rId8" Type="http://schemas.openxmlformats.org/officeDocument/2006/relationships/hyperlink" Target="https://www.globe.gov/documents/352961/e5d46e27-2ac0-4a34-8fbf-7a871c66a4be" TargetMode="External"/><Relationship Id="rId9" Type="http://schemas.openxmlformats.org/officeDocument/2006/relationships/hyperlink" Target="https://www.globe.gov/documents/352961/5d7d7dab-3bc5-4424-9354-f395b928d151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hyperlink" Target="https://www.globe.gov/documents/352961/41672784-81d0-4189-81f4-280acaa3364d" TargetMode="External"/><Relationship Id="rId7" Type="http://schemas.openxmlformats.org/officeDocument/2006/relationships/hyperlink" Target="https://www.globe.gov/documents/352961/d55ccdb4-3c6d-40bc-803a-9c855ba064e6" TargetMode="External"/><Relationship Id="rId8" Type="http://schemas.openxmlformats.org/officeDocument/2006/relationships/image" Target="../media/image29.png"/><Relationship Id="rId9" Type="http://schemas.openxmlformats.org/officeDocument/2006/relationships/hyperlink" Target="https://www.globe.gov/do-globe/globe-teachers-guide/soil-pedosphere?p_p_id=globegovteacherguideportlet_WAR_globegovcmsportlet_INSTANCE_5esR&amp;p_p_lifecycle=0&amp;p_p_state=normal&amp;p_p_mode=view&amp;p_p_col_id=column-1&amp;p_p_col_count=1&amp;_globegovteacherguideportlet_WAR_globegovcmsportlet_INSTANCE_5esR_protocolCat=372022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globe.gov/documents/352961/8de1fc2a-dc4e-41c5-a5d9-985865b0d67f" TargetMode="External"/><Relationship Id="rId4" Type="http://schemas.openxmlformats.org/officeDocument/2006/relationships/hyperlink" Target="https://www.globe.gov/documents/352961/2392e756-b89f-48ed-90ce-5f1440ab2d75" TargetMode="External"/><Relationship Id="rId5" Type="http://schemas.openxmlformats.org/officeDocument/2006/relationships/hyperlink" Target="https://www.globe.gov/documents/352961/a744ce39-0be0-4e30-999b-ad2fb8b0be94" TargetMode="External"/><Relationship Id="rId6" Type="http://schemas.openxmlformats.org/officeDocument/2006/relationships/hyperlink" Target="https://www.globe.gov/documents/352961/a542e33d-e06e-4baf-9b83-dd84df9bae9e" TargetMode="External"/><Relationship Id="rId7" Type="http://schemas.openxmlformats.org/officeDocument/2006/relationships/hyperlink" Target="https://www.globe.gov/documents/352961/06f90bc2-1e4e-4830-b36d-dba1e170914e" TargetMode="External"/><Relationship Id="rId8" Type="http://schemas.openxmlformats.org/officeDocument/2006/relationships/hyperlink" Target="https://www.globe.gov/documents/352961/c5712e79-6e0b-4f71-9aa8-5b9a075775ef" TargetMode="External"/><Relationship Id="rId9" Type="http://schemas.openxmlformats.org/officeDocument/2006/relationships/image" Target="../media/image9.png"/><Relationship Id="rId10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722773" y="1301523"/>
            <a:ext cx="6040800" cy="23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/>
              <a:t>GLOBE Virtual Training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Hydrosphere &amp; Pedosphere</a:t>
            </a:r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body" idx="1"/>
          </p:nvPr>
        </p:nvSpPr>
        <p:spPr>
          <a:xfrm>
            <a:off x="260000" y="3878426"/>
            <a:ext cx="69663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72"/>
              <a:buNone/>
            </a:pPr>
            <a:r>
              <a:rPr lang="en-US"/>
              <a:t>Wanda Hathaway, Tracy Ostrom, Garry Harris, Linda Hayden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60"/>
              <a:buNone/>
            </a:pPr>
            <a:r>
              <a:rPr lang="en-US" sz="2000"/>
              <a:t>July 18, 2020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60"/>
              <a:buNone/>
            </a:pPr>
            <a:r>
              <a:rPr lang="en-US" sz="2000"/>
              <a:t>2 pm – 4 pm</a:t>
            </a:r>
            <a:endParaRPr/>
          </a:p>
        </p:txBody>
      </p:sp>
      <p:sp>
        <p:nvSpPr>
          <p:cNvPr id="131" name="Google Shape;131;p17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"/>
          <p:cNvSpPr txBox="1"/>
          <p:nvPr/>
        </p:nvSpPr>
        <p:spPr>
          <a:xfrm>
            <a:off x="304800" y="1197583"/>
            <a:ext cx="5054700" cy="48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000" b="0" i="0" u="sng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7" name="Google Shape;23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6"/>
          <p:cNvSpPr txBox="1"/>
          <p:nvPr/>
        </p:nvSpPr>
        <p:spPr>
          <a:xfrm>
            <a:off x="10490200" y="355600"/>
            <a:ext cx="1447800" cy="3693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6"/>
          <p:cNvSpPr txBox="1"/>
          <p:nvPr/>
        </p:nvSpPr>
        <p:spPr>
          <a:xfrm>
            <a:off x="481075" y="1098625"/>
            <a:ext cx="85725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>
                <a:latin typeface="Helvetica Neue"/>
                <a:ea typeface="Helvetica Neue"/>
                <a:cs typeface="Helvetica Neue"/>
                <a:sym typeface="Helvetica Neue"/>
              </a:rPr>
              <a:t>Navigating GLOBE - Hydrosphere</a:t>
            </a:r>
            <a:endParaRPr sz="39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26"/>
          <p:cNvSpPr txBox="1"/>
          <p:nvPr/>
        </p:nvSpPr>
        <p:spPr>
          <a:xfrm>
            <a:off x="499375" y="1799250"/>
            <a:ext cx="8535900" cy="20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Char char="●"/>
            </a:pPr>
            <a:r>
              <a:rPr lang="en-US" sz="2500" b="1">
                <a:latin typeface="Helvetica Neue"/>
                <a:ea typeface="Helvetica Neue"/>
                <a:cs typeface="Helvetica Neue"/>
                <a:sym typeface="Helvetica Neue"/>
              </a:rPr>
              <a:t>Hydrosphere</a:t>
            </a:r>
            <a:endParaRPr sz="25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Char char="○"/>
            </a:pPr>
            <a:r>
              <a:rPr lang="en-US" sz="2500">
                <a:latin typeface="Helvetica Neue"/>
                <a:ea typeface="Helvetica Neue"/>
                <a:cs typeface="Helvetica Neue"/>
                <a:sym typeface="Helvetica Neue"/>
              </a:rPr>
              <a:t>Establish a sample site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Char char="○"/>
            </a:pPr>
            <a:r>
              <a:rPr lang="en-US" sz="2500">
                <a:latin typeface="Helvetica Neue"/>
                <a:ea typeface="Helvetica Neue"/>
                <a:cs typeface="Helvetica Neue"/>
                <a:sym typeface="Helvetica Neue"/>
              </a:rPr>
              <a:t>Know your students and train young scientist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Char char="○"/>
            </a:pPr>
            <a:r>
              <a:rPr lang="en-US" sz="2500">
                <a:latin typeface="Helvetica Neue"/>
                <a:ea typeface="Helvetica Neue"/>
                <a:cs typeface="Helvetica Neue"/>
                <a:sym typeface="Helvetica Neue"/>
              </a:rPr>
              <a:t>Cross train students - delegate jobs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Char char="○"/>
            </a:pPr>
            <a:r>
              <a:rPr lang="en-US" sz="2500">
                <a:latin typeface="Helvetica Neue"/>
                <a:ea typeface="Helvetica Neue"/>
                <a:cs typeface="Helvetica Neue"/>
                <a:sym typeface="Helvetica Neue"/>
              </a:rPr>
              <a:t>Equipment 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Char char="○"/>
            </a:pPr>
            <a:r>
              <a:rPr lang="en-US" sz="2500">
                <a:latin typeface="Helvetica Neue"/>
                <a:ea typeface="Helvetica Neue"/>
                <a:cs typeface="Helvetica Neue"/>
                <a:sym typeface="Helvetica Neue"/>
              </a:rPr>
              <a:t>Data log procedure and entry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Char char="●"/>
            </a:pPr>
            <a:r>
              <a:rPr lang="en-US" sz="2500" b="1">
                <a:latin typeface="Helvetica Neue"/>
                <a:ea typeface="Helvetica Neue"/>
                <a:cs typeface="Helvetica Neue"/>
                <a:sym typeface="Helvetica Neue"/>
              </a:rPr>
              <a:t>Learning Activities</a:t>
            </a:r>
            <a:endParaRPr sz="25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Learning Activities ! ?</a:t>
            </a:r>
            <a:endParaRPr sz="25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Char char="●"/>
            </a:pPr>
            <a:r>
              <a:rPr lang="en-US" sz="2500" b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/>
              </a:rPr>
              <a:t>Selecting and Documenting Your Hydrosphere Study Site</a:t>
            </a:r>
            <a:endParaRPr sz="25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 txBox="1"/>
          <p:nvPr/>
        </p:nvSpPr>
        <p:spPr>
          <a:xfrm>
            <a:off x="569700" y="1174976"/>
            <a:ext cx="11052600" cy="49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u="sng">
                <a:latin typeface="Helvetica Neue"/>
                <a:ea typeface="Helvetica Neue"/>
                <a:cs typeface="Helvetica Neue"/>
                <a:sym typeface="Helvetica Neue"/>
              </a:rPr>
              <a:t>Lesson Planning in the classroom - </a:t>
            </a:r>
            <a:r>
              <a:rPr lang="en-US" sz="29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“Where do we start?”</a:t>
            </a:r>
            <a:endParaRPr sz="29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Selecting and Documenting your water site</a:t>
            </a: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/>
              </a:rPr>
              <a:t>Practice your Protocols</a:t>
            </a: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8"/>
              </a:rPr>
              <a:t>Water Walk</a:t>
            </a: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9"/>
              </a:rPr>
              <a:t>Water Detectives</a:t>
            </a: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10"/>
              </a:rPr>
              <a:t>Model a Catchment Basin</a:t>
            </a: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11"/>
              </a:rPr>
              <a:t>Freshwater Macroinvertebrates Protocol</a:t>
            </a: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/>
          <p:nvPr/>
        </p:nvSpPr>
        <p:spPr>
          <a:xfrm>
            <a:off x="10490200" y="355600"/>
            <a:ext cx="1447800" cy="3693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8"/>
          <p:cNvSpPr txBox="1"/>
          <p:nvPr/>
        </p:nvSpPr>
        <p:spPr>
          <a:xfrm>
            <a:off x="1348300" y="1265075"/>
            <a:ext cx="8322900" cy="45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u="sng">
                <a:latin typeface="Helvetica Neue"/>
                <a:ea typeface="Helvetica Neue"/>
                <a:cs typeface="Helvetica Neue"/>
                <a:sym typeface="Helvetica Neue"/>
              </a:rPr>
              <a:t>Digging deeper into data - Hydrosphere</a:t>
            </a:r>
            <a:endParaRPr sz="32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Modeling your water balance</a:t>
            </a: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7"/>
              </a:rPr>
              <a:t>Water Collection</a:t>
            </a: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8"/>
              </a:rPr>
              <a:t>Dissolved Oxygen</a:t>
            </a: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9"/>
              </a:rPr>
              <a:t>Freshwater Macroinvertebrates : Instrument Construction</a:t>
            </a: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10"/>
              </a:rPr>
              <a:t>Freshwater Macroinvertebrate technique</a:t>
            </a:r>
            <a:endParaRPr sz="23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 u="sng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9"/>
          <p:cNvSpPr txBox="1"/>
          <p:nvPr/>
        </p:nvSpPr>
        <p:spPr>
          <a:xfrm>
            <a:off x="195825" y="2074125"/>
            <a:ext cx="11633100" cy="45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rPr lang="en-US" sz="25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Water Transparency instrument construction</a:t>
            </a:r>
            <a:endParaRPr sz="25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5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5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rPr lang="en-US" sz="23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Water Collection Protocol</a:t>
            </a:r>
            <a:endParaRPr sz="23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000" u="sng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000" u="sng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rPr lang="en-US" sz="25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pH Protocol</a:t>
            </a:r>
            <a:endParaRPr sz="25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000" u="sng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000" u="sng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000" u="sng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000" u="sng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000" u="sng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000" u="sng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endParaRPr sz="2000" u="sng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6" name="Google Shape;26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9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9"/>
          <p:cNvSpPr txBox="1"/>
          <p:nvPr/>
        </p:nvSpPr>
        <p:spPr>
          <a:xfrm>
            <a:off x="1016000" y="1124050"/>
            <a:ext cx="9684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Helvetica Neue"/>
                <a:ea typeface="Helvetica Neue"/>
                <a:cs typeface="Helvetica Neue"/>
                <a:sym typeface="Helvetica Neue"/>
              </a:rPr>
              <a:t>Hydrosphere Continued</a:t>
            </a:r>
            <a:endParaRPr sz="3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"/>
          <p:cNvSpPr txBox="1">
            <a:spLocks noGrp="1"/>
          </p:cNvSpPr>
          <p:nvPr>
            <p:ph type="body" idx="1"/>
          </p:nvPr>
        </p:nvSpPr>
        <p:spPr>
          <a:xfrm>
            <a:off x="284700" y="2141325"/>
            <a:ext cx="107382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8D2E"/>
              </a:buClr>
              <a:buSzPts val="2884"/>
              <a:buChar char="▪"/>
            </a:pPr>
            <a:r>
              <a:rPr lang="en-US">
                <a:solidFill>
                  <a:schemeClr val="hlink"/>
                </a:solidFill>
                <a:uFill>
                  <a:noFill/>
                </a:uFill>
                <a:hlinkClick r:id="rId3"/>
              </a:rPr>
              <a:t>Elementary GLOBE - "Discoveries at Willow Creek"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0"/>
          <p:cNvSpPr txBox="1"/>
          <p:nvPr/>
        </p:nvSpPr>
        <p:spPr>
          <a:xfrm>
            <a:off x="239712" y="1017127"/>
            <a:ext cx="10250488" cy="93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 sz="3600">
                <a:solidFill>
                  <a:srgbClr val="081E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Hydrosphere Picture Books</a:t>
            </a:r>
            <a:endParaRPr/>
          </a:p>
        </p:txBody>
      </p:sp>
      <p:pic>
        <p:nvPicPr>
          <p:cNvPr id="281" name="Google Shape;281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9875" y="2649200"/>
            <a:ext cx="2748481" cy="34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0"/>
          <p:cNvSpPr txBox="1"/>
          <p:nvPr/>
        </p:nvSpPr>
        <p:spPr>
          <a:xfrm>
            <a:off x="4064625" y="3265400"/>
            <a:ext cx="6957900" cy="24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/>
              <a:t>Students learn how to describe a creek by making observations, taking measurements, and looking for macroinvertebrates. They get to know tools for making science observations. </a:t>
            </a:r>
            <a:endParaRPr sz="28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>
            <a:spLocks noGrp="1"/>
          </p:cNvSpPr>
          <p:nvPr>
            <p:ph type="body" idx="1"/>
          </p:nvPr>
        </p:nvSpPr>
        <p:spPr>
          <a:xfrm>
            <a:off x="284700" y="1947425"/>
            <a:ext cx="117252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8D2E"/>
              </a:buClr>
              <a:buSzPts val="2884"/>
              <a:buChar char="▪"/>
            </a:pPr>
            <a:r>
              <a:rPr lang="en-US" u="sng">
                <a:solidFill>
                  <a:schemeClr val="hlink"/>
                </a:solidFill>
                <a:hlinkClick r:id="rId3"/>
              </a:rPr>
              <a:t>Elementary GLOBE - "What in the world is happening to our climate?"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1"/>
          <p:cNvSpPr txBox="1"/>
          <p:nvPr/>
        </p:nvSpPr>
        <p:spPr>
          <a:xfrm>
            <a:off x="10490200" y="355600"/>
            <a:ext cx="1447800" cy="3693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1"/>
          <p:cNvSpPr txBox="1"/>
          <p:nvPr/>
        </p:nvSpPr>
        <p:spPr>
          <a:xfrm>
            <a:off x="284712" y="916752"/>
            <a:ext cx="10250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 sz="3600">
                <a:solidFill>
                  <a:srgbClr val="081E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Hydrosphere Picture Books</a:t>
            </a:r>
            <a:endParaRPr/>
          </a:p>
        </p:txBody>
      </p:sp>
      <p:pic>
        <p:nvPicPr>
          <p:cNvPr id="293" name="Google Shape;29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425" y="2564825"/>
            <a:ext cx="2743826" cy="355538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1"/>
          <p:cNvSpPr txBox="1"/>
          <p:nvPr/>
        </p:nvSpPr>
        <p:spPr>
          <a:xfrm>
            <a:off x="4549700" y="3378825"/>
            <a:ext cx="6306000" cy="25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/>
              <a:t>Through the storybook and activities, students learn about regional climate variations and how climate change is affecting our world. Then students consider what we can do to solve climate change. </a:t>
            </a:r>
            <a:endParaRPr sz="26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 txBox="1"/>
          <p:nvPr/>
        </p:nvSpPr>
        <p:spPr>
          <a:xfrm>
            <a:off x="10490200" y="355600"/>
            <a:ext cx="1447800" cy="3693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2"/>
          <p:cNvSpPr txBox="1"/>
          <p:nvPr/>
        </p:nvSpPr>
        <p:spPr>
          <a:xfrm>
            <a:off x="468350" y="1031025"/>
            <a:ext cx="103206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latin typeface="Helvetica Neue"/>
                <a:ea typeface="Helvetica Neue"/>
                <a:cs typeface="Helvetica Neue"/>
                <a:sym typeface="Helvetica Neue"/>
              </a:rPr>
              <a:t>Pedosphere Picture Books</a:t>
            </a:r>
            <a:endParaRPr sz="2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32"/>
          <p:cNvSpPr txBox="1"/>
          <p:nvPr/>
        </p:nvSpPr>
        <p:spPr>
          <a:xfrm>
            <a:off x="560300" y="1455250"/>
            <a:ext cx="101367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The Scoop on Soils</a:t>
            </a:r>
            <a:endParaRPr sz="32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5" name="Google Shape;305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0300" y="2160950"/>
            <a:ext cx="3099444" cy="3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2"/>
          <p:cNvSpPr txBox="1"/>
          <p:nvPr/>
        </p:nvSpPr>
        <p:spPr>
          <a:xfrm>
            <a:off x="4817225" y="2944313"/>
            <a:ext cx="7187700" cy="23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/>
              <a:t>Students investigate how soils are different in different locations, learn to describe what they find in soil, and explain the importance of soil to plants and animals.</a:t>
            </a:r>
            <a:endParaRPr sz="28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3"/>
          <p:cNvSpPr txBox="1"/>
          <p:nvPr/>
        </p:nvSpPr>
        <p:spPr>
          <a:xfrm>
            <a:off x="0" y="1125050"/>
            <a:ext cx="103206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latin typeface="Helvetica Neue"/>
                <a:ea typeface="Helvetica Neue"/>
                <a:cs typeface="Helvetica Neue"/>
                <a:sym typeface="Helvetica Neue"/>
              </a:rPr>
              <a:t>Atmosphere Picture Books</a:t>
            </a:r>
            <a:endParaRPr sz="2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" name="Google Shape;316;p33"/>
          <p:cNvSpPr txBox="1"/>
          <p:nvPr/>
        </p:nvSpPr>
        <p:spPr>
          <a:xfrm>
            <a:off x="3033300" y="1605775"/>
            <a:ext cx="79788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hlink"/>
                </a:solidFill>
                <a:uFill>
                  <a:noFill/>
                </a:uFill>
                <a:hlinkClick r:id="rId6"/>
              </a:rPr>
              <a:t>What's up in the atmosphere</a:t>
            </a:r>
            <a:endParaRPr sz="3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3"/>
          <p:cNvSpPr txBox="1"/>
          <p:nvPr/>
        </p:nvSpPr>
        <p:spPr>
          <a:xfrm>
            <a:off x="6278500" y="2875963"/>
            <a:ext cx="5659500" cy="21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/>
              <a:t>Students consider how and why aerosols and other types of air pollution affect the color of the sky and learn how to describe sky color and conditions in the atmosphere. </a:t>
            </a:r>
            <a:endParaRPr sz="2500" b="1"/>
          </a:p>
        </p:txBody>
      </p:sp>
      <p:pic>
        <p:nvPicPr>
          <p:cNvPr id="318" name="Google Shape;31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300" y="2124175"/>
            <a:ext cx="3066170" cy="401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"/>
          <p:cNvSpPr txBox="1"/>
          <p:nvPr/>
        </p:nvSpPr>
        <p:spPr>
          <a:xfrm>
            <a:off x="10490200" y="355600"/>
            <a:ext cx="1447800" cy="3693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4"/>
          <p:cNvSpPr txBox="1"/>
          <p:nvPr/>
        </p:nvSpPr>
        <p:spPr>
          <a:xfrm>
            <a:off x="468350" y="1237775"/>
            <a:ext cx="103206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latin typeface="Helvetica Neue"/>
                <a:ea typeface="Helvetica Neue"/>
                <a:cs typeface="Helvetica Neue"/>
                <a:sym typeface="Helvetica Neue"/>
              </a:rPr>
              <a:t>Biosphere Picture Books</a:t>
            </a:r>
            <a:endParaRPr sz="2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p34"/>
          <p:cNvSpPr txBox="1"/>
          <p:nvPr/>
        </p:nvSpPr>
        <p:spPr>
          <a:xfrm>
            <a:off x="468350" y="1718675"/>
            <a:ext cx="88485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u="sng">
                <a:solidFill>
                  <a:schemeClr val="hlink"/>
                </a:solidFill>
                <a:hlinkClick r:id="rId6"/>
              </a:rPr>
              <a:t>The Mystery of the missing Hummingbirds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</p:txBody>
      </p:sp>
      <p:pic>
        <p:nvPicPr>
          <p:cNvPr id="329" name="Google Shape;32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6000" y="2310975"/>
            <a:ext cx="2937124" cy="3772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4"/>
          <p:cNvSpPr txBox="1"/>
          <p:nvPr/>
        </p:nvSpPr>
        <p:spPr>
          <a:xfrm>
            <a:off x="4549700" y="3534400"/>
            <a:ext cx="7388400" cy="17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/>
              <a:t>Students learn how hummingbirds deal with seasonal changes and use science journals to describe the seasonal changes in their local environment. </a:t>
            </a:r>
            <a:endParaRPr sz="28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5"/>
          <p:cNvSpPr txBox="1"/>
          <p:nvPr/>
        </p:nvSpPr>
        <p:spPr>
          <a:xfrm>
            <a:off x="10490200" y="355600"/>
            <a:ext cx="1447800" cy="3693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5"/>
          <p:cNvSpPr txBox="1"/>
          <p:nvPr/>
        </p:nvSpPr>
        <p:spPr>
          <a:xfrm>
            <a:off x="568700" y="1177250"/>
            <a:ext cx="103206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latin typeface="Helvetica Neue"/>
                <a:ea typeface="Helvetica Neue"/>
                <a:cs typeface="Helvetica Neue"/>
                <a:sym typeface="Helvetica Neue"/>
              </a:rPr>
              <a:t>Earth System Picture Books “Bring it all together”</a:t>
            </a:r>
            <a:endParaRPr sz="26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0" name="Google Shape;34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4950" y="2332200"/>
            <a:ext cx="2912950" cy="375110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5"/>
          <p:cNvSpPr txBox="1"/>
          <p:nvPr/>
        </p:nvSpPr>
        <p:spPr>
          <a:xfrm>
            <a:off x="2191225" y="1754725"/>
            <a:ext cx="88986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hlink"/>
                </a:solidFill>
                <a:uFill>
                  <a:noFill/>
                </a:uFill>
                <a:hlinkClick r:id="rId7"/>
              </a:rPr>
              <a:t>All about Earth - "Our World on Stage"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5"/>
          <p:cNvSpPr txBox="1"/>
          <p:nvPr/>
        </p:nvSpPr>
        <p:spPr>
          <a:xfrm>
            <a:off x="5018050" y="3127675"/>
            <a:ext cx="6406500" cy="18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/>
              <a:t>Students explore how water, air, soil, and living things interact in the Earth system and how they are all important parts of our planet.</a:t>
            </a:r>
            <a:endParaRPr sz="27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body" idx="2"/>
          </p:nvPr>
        </p:nvSpPr>
        <p:spPr>
          <a:xfrm>
            <a:off x="599475" y="1634525"/>
            <a:ext cx="53391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8D2E"/>
              </a:buClr>
              <a:buSzPts val="2884"/>
              <a:buFont typeface="Arial"/>
              <a:buChar char="•"/>
            </a:pPr>
            <a:r>
              <a:rPr lang="en-US"/>
              <a:t>Introductions/Ice breaker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BF8D2E"/>
              </a:buClr>
              <a:buSzPts val="2884"/>
              <a:buFont typeface="Arial"/>
              <a:buChar char="•"/>
            </a:pPr>
            <a:r>
              <a:rPr lang="en-US"/>
              <a:t>Review GLOBE Protocols – Hydrosphere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8D2E"/>
              </a:buClr>
              <a:buSzPts val="2800"/>
              <a:buChar char="▪"/>
            </a:pPr>
            <a:r>
              <a:rPr lang="en-US"/>
              <a:t>Alkalinity - Conductivity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8D2E"/>
              </a:buClr>
              <a:buSzPts val="2800"/>
              <a:buChar char="▪"/>
            </a:pPr>
            <a:r>
              <a:rPr lang="en-US"/>
              <a:t>Dissolved Oxygen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8D2E"/>
              </a:buClr>
              <a:buSzPts val="2800"/>
              <a:buChar char="▪"/>
            </a:pPr>
            <a:r>
              <a:rPr lang="en-US"/>
              <a:t>Nitrates</a:t>
            </a:r>
            <a:endParaRPr/>
          </a:p>
          <a:p>
            <a:pPr marL="685800" lvl="1" indent="-228600" algn="l" rtl="0">
              <a:spcBef>
                <a:spcPts val="1000"/>
              </a:spcBef>
              <a:spcAft>
                <a:spcPts val="0"/>
              </a:spcAft>
              <a:buClr>
                <a:srgbClr val="BF8D2E"/>
              </a:buClr>
              <a:buSzPts val="2800"/>
              <a:buChar char="▪"/>
            </a:pPr>
            <a:r>
              <a:rPr lang="en-US"/>
              <a:t>Salinity</a:t>
            </a:r>
            <a:endParaRPr/>
          </a:p>
          <a:p>
            <a:pPr marL="685800" lvl="1" indent="-228600" algn="l" rtl="0">
              <a:spcBef>
                <a:spcPts val="1000"/>
              </a:spcBef>
              <a:spcAft>
                <a:spcPts val="0"/>
              </a:spcAft>
              <a:buClr>
                <a:srgbClr val="BF8D2E"/>
              </a:buClr>
              <a:buSzPts val="2800"/>
              <a:buChar char="▪"/>
            </a:pPr>
            <a:r>
              <a:rPr lang="en-US"/>
              <a:t>Water Temp &amp; Transparency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BF8D2E"/>
              </a:buClr>
              <a:buSzPts val="2884"/>
              <a:buFont typeface="Arial"/>
              <a:buChar char="•"/>
            </a:pPr>
            <a:r>
              <a:rPr lang="en-US"/>
              <a:t>pH</a:t>
            </a:r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title" idx="4294967295"/>
          </p:nvPr>
        </p:nvSpPr>
        <p:spPr>
          <a:xfrm>
            <a:off x="239800" y="1017125"/>
            <a:ext cx="102504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/>
              <a:t>Our Agenda - Hydrosphere</a:t>
            </a:r>
            <a:endParaRPr/>
          </a:p>
        </p:txBody>
      </p:sp>
      <p:sp>
        <p:nvSpPr>
          <p:cNvPr id="141" name="Google Shape;141;p18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/>
        </p:nvSpPr>
        <p:spPr>
          <a:xfrm>
            <a:off x="6275400" y="999250"/>
            <a:ext cx="5823900" cy="24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8D2E"/>
              </a:buClr>
              <a:buSzPts val="2884"/>
              <a:buChar char="●"/>
            </a:pPr>
            <a:r>
              <a:rPr lang="en-US" sz="2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Entry Log</a:t>
            </a:r>
            <a:endParaRPr sz="280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8D2E"/>
              </a:buClr>
              <a:buSzPts val="2884"/>
              <a:buChar char="●"/>
            </a:pPr>
            <a:r>
              <a:rPr lang="en-US" sz="2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GLOBE Observer</a:t>
            </a:r>
            <a:endParaRPr sz="280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BF8D2E"/>
              </a:buClr>
              <a:buSzPts val="2884"/>
              <a:buFont typeface="Arial"/>
              <a:buChar char="●"/>
            </a:pPr>
            <a:r>
              <a:rPr lang="en-US" sz="28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Freshwater Macroinvertebrates</a:t>
            </a:r>
            <a:endParaRPr/>
          </a:p>
          <a:p>
            <a:pPr marL="457200" marR="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2800"/>
              <a:buFont typeface="Helvetica Neue Light"/>
              <a:buChar char="●"/>
            </a:pPr>
            <a:r>
              <a:rPr lang="en-US" sz="2800">
                <a:solidFill>
                  <a:srgbClr val="1F386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Mosquito Habitat</a:t>
            </a:r>
            <a:endParaRPr/>
          </a:p>
          <a:p>
            <a:pPr marL="9144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1143000" marR="0" lvl="1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8D2E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1F3864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6" name="Google Shape;14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28952" y="3528891"/>
            <a:ext cx="2539175" cy="2602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6"/>
          <p:cNvSpPr txBox="1"/>
          <p:nvPr/>
        </p:nvSpPr>
        <p:spPr>
          <a:xfrm>
            <a:off x="10490200" y="355600"/>
            <a:ext cx="1447800" cy="3693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6"/>
          <p:cNvSpPr txBox="1"/>
          <p:nvPr/>
        </p:nvSpPr>
        <p:spPr>
          <a:xfrm>
            <a:off x="239712" y="1017127"/>
            <a:ext cx="10250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 sz="4600" b="1"/>
              <a:t>Let’s Talk</a:t>
            </a:r>
            <a:r>
              <a:rPr lang="en-US" sz="3600" b="1"/>
              <a:t> </a:t>
            </a:r>
            <a:endParaRPr sz="3600" b="1"/>
          </a:p>
        </p:txBody>
      </p:sp>
      <p:sp>
        <p:nvSpPr>
          <p:cNvPr id="352" name="Google Shape;352;p36"/>
          <p:cNvSpPr txBox="1"/>
          <p:nvPr/>
        </p:nvSpPr>
        <p:spPr>
          <a:xfrm>
            <a:off x="551975" y="2308300"/>
            <a:ext cx="10956000" cy="31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AutoNum type="arabicPeriod"/>
            </a:pPr>
            <a:r>
              <a:rPr lang="en-US" sz="2800" b="1">
                <a:latin typeface="Helvetica Neue"/>
                <a:ea typeface="Helvetica Neue"/>
                <a:cs typeface="Helvetica Neue"/>
                <a:sym typeface="Helvetica Neue"/>
              </a:rPr>
              <a:t> Describe the four sphere in GLOBE.</a:t>
            </a:r>
            <a:endParaRPr sz="2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AutoNum type="arabicPeriod"/>
            </a:pPr>
            <a:r>
              <a:rPr lang="en-US" sz="2800" b="1">
                <a:latin typeface="Helvetica Neue"/>
                <a:ea typeface="Helvetica Neue"/>
                <a:cs typeface="Helvetica Neue"/>
                <a:sym typeface="Helvetica Neue"/>
              </a:rPr>
              <a:t> What would be the best approach to teach students about the spheres in GLOBE?</a:t>
            </a:r>
            <a:endParaRPr sz="2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AutoNum type="arabicPeriod"/>
            </a:pPr>
            <a:r>
              <a:rPr lang="en-US" sz="2800" b="1">
                <a:latin typeface="Helvetica Neue"/>
                <a:ea typeface="Helvetica Neue"/>
                <a:cs typeface="Helvetica Neue"/>
                <a:sym typeface="Helvetica Neue"/>
              </a:rPr>
              <a:t> What is the difference between a Transparency Tube and Secchi Disk and how are they similar.</a:t>
            </a:r>
            <a:endParaRPr sz="28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7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7"/>
          <p:cNvSpPr txBox="1"/>
          <p:nvPr/>
        </p:nvSpPr>
        <p:spPr>
          <a:xfrm>
            <a:off x="534300" y="1187600"/>
            <a:ext cx="11123400" cy="47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latin typeface="Helvetica Neue"/>
                <a:ea typeface="Helvetica Neue"/>
                <a:cs typeface="Helvetica Neue"/>
                <a:sym typeface="Helvetica Neue"/>
              </a:rPr>
              <a:t>Let’s Talk Answers:</a:t>
            </a:r>
            <a:endParaRPr sz="35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Font typeface="Helvetica Neue"/>
              <a:buAutoNum type="arabicPeriod"/>
            </a:pPr>
            <a:r>
              <a:rPr lang="en-US" sz="3500" b="1">
                <a:latin typeface="Helvetica Neue"/>
                <a:ea typeface="Helvetica Neue"/>
                <a:cs typeface="Helvetica Neue"/>
                <a:sym typeface="Helvetica Neue"/>
              </a:rPr>
              <a:t>Atmosphere, Biosphere, Hydrosphere, Geosphere (Pedosphere)</a:t>
            </a:r>
            <a:endParaRPr sz="35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Font typeface="Helvetica Neue"/>
              <a:buAutoNum type="arabicPeriod"/>
            </a:pPr>
            <a:r>
              <a:rPr lang="en-US" sz="3500" b="1">
                <a:latin typeface="Helvetica Neue"/>
                <a:ea typeface="Helvetica Neue"/>
                <a:cs typeface="Helvetica Neue"/>
                <a:sym typeface="Helvetica Neue"/>
              </a:rPr>
              <a:t>Teach as a cycle not in isolation.</a:t>
            </a:r>
            <a:endParaRPr sz="35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Font typeface="Helvetica Neue"/>
              <a:buAutoNum type="arabicPeriod"/>
            </a:pPr>
            <a:r>
              <a:rPr lang="en-US" sz="3500" b="1">
                <a:latin typeface="Helvetica Neue"/>
                <a:ea typeface="Helvetica Neue"/>
                <a:cs typeface="Helvetica Neue"/>
                <a:sym typeface="Helvetica Neue"/>
              </a:rPr>
              <a:t>Transparency Tube is better for shallow water clarity, Secchi Disk used for deeper water clarity.  They both measure water clarity. </a:t>
            </a:r>
            <a:endParaRPr sz="3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8"/>
          <p:cNvSpPr txBox="1">
            <a:spLocks noGrp="1"/>
          </p:cNvSpPr>
          <p:nvPr>
            <p:ph type="title"/>
          </p:nvPr>
        </p:nvSpPr>
        <p:spPr>
          <a:xfrm>
            <a:off x="853440" y="1430642"/>
            <a:ext cx="10251660" cy="93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</a:pPr>
            <a:r>
              <a:rPr lang="en-US">
                <a:solidFill>
                  <a:schemeClr val="dk1"/>
                </a:solidFill>
              </a:rPr>
              <a:t>GLOBE Observer</a:t>
            </a:r>
            <a:endParaRPr/>
          </a:p>
        </p:txBody>
      </p:sp>
      <p:sp>
        <p:nvSpPr>
          <p:cNvPr id="368" name="Google Shape;368;p38"/>
          <p:cNvSpPr txBox="1">
            <a:spLocks noGrp="1"/>
          </p:cNvSpPr>
          <p:nvPr>
            <p:ph type="body" idx="1"/>
          </p:nvPr>
        </p:nvSpPr>
        <p:spPr>
          <a:xfrm>
            <a:off x="853440" y="2539974"/>
            <a:ext cx="10251660" cy="332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Char char="▪"/>
            </a:pPr>
            <a:r>
              <a:rPr lang="en-US">
                <a:solidFill>
                  <a:schemeClr val="dk1"/>
                </a:solidFill>
              </a:rPr>
              <a:t>Free Download</a:t>
            </a:r>
            <a:endParaRPr/>
          </a:p>
          <a:p>
            <a:pPr marL="228600" lvl="0" indent="-4546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84"/>
              <a:buNone/>
            </a:pPr>
            <a:endParaRPr>
              <a:solidFill>
                <a:schemeClr val="dk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Char char="▪"/>
            </a:pPr>
            <a:r>
              <a:rPr lang="en-US">
                <a:solidFill>
                  <a:schemeClr val="dk1"/>
                </a:solidFill>
              </a:rPr>
              <a:t>Sign up with an email </a:t>
            </a:r>
            <a:endParaRPr/>
          </a:p>
          <a:p>
            <a:pPr marL="10795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None/>
            </a:pPr>
            <a:r>
              <a:rPr lang="en-US">
                <a:solidFill>
                  <a:schemeClr val="dk1"/>
                </a:solidFill>
              </a:rPr>
              <a:t>    address</a:t>
            </a:r>
            <a:endParaRPr/>
          </a:p>
          <a:p>
            <a:pPr marL="10795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None/>
            </a:pPr>
            <a:endParaRPr>
              <a:solidFill>
                <a:schemeClr val="dk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Char char="▪"/>
            </a:pPr>
            <a:r>
              <a:rPr lang="en-US">
                <a:solidFill>
                  <a:schemeClr val="dk1"/>
                </a:solidFill>
              </a:rPr>
              <a:t>Start being a </a:t>
            </a:r>
            <a:endParaRPr/>
          </a:p>
          <a:p>
            <a:pPr marL="10795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None/>
            </a:pPr>
            <a:r>
              <a:rPr lang="en-US">
                <a:solidFill>
                  <a:schemeClr val="dk1"/>
                </a:solidFill>
              </a:rPr>
              <a:t>    citizen scientist</a:t>
            </a:r>
            <a:endParaRPr/>
          </a:p>
        </p:txBody>
      </p:sp>
      <p:pic>
        <p:nvPicPr>
          <p:cNvPr id="369" name="Google Shape;36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7347" y="424895"/>
            <a:ext cx="3527472" cy="161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1377" y="1552670"/>
            <a:ext cx="1113366" cy="119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2872" y="2906669"/>
            <a:ext cx="6932214" cy="325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9"/>
          <p:cNvSpPr txBox="1">
            <a:spLocks noGrp="1"/>
          </p:cNvSpPr>
          <p:nvPr>
            <p:ph type="title"/>
          </p:nvPr>
        </p:nvSpPr>
        <p:spPr>
          <a:xfrm>
            <a:off x="453218" y="1000471"/>
            <a:ext cx="10251660" cy="93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</a:pPr>
            <a:r>
              <a:rPr lang="en-US">
                <a:solidFill>
                  <a:schemeClr val="dk1"/>
                </a:solidFill>
              </a:rPr>
              <a:t> Make Cloud Observations Frequently</a:t>
            </a:r>
            <a:endParaRPr/>
          </a:p>
        </p:txBody>
      </p:sp>
      <p:sp>
        <p:nvSpPr>
          <p:cNvPr id="381" name="Google Shape;381;p39"/>
          <p:cNvSpPr txBox="1">
            <a:spLocks noGrp="1"/>
          </p:cNvSpPr>
          <p:nvPr>
            <p:ph type="body" idx="1"/>
          </p:nvPr>
        </p:nvSpPr>
        <p:spPr>
          <a:xfrm>
            <a:off x="453218" y="2033754"/>
            <a:ext cx="7432343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96"/>
              <a:buChar char="▪"/>
            </a:pPr>
            <a:r>
              <a:rPr lang="en-US" sz="3200">
                <a:solidFill>
                  <a:schemeClr val="dk1"/>
                </a:solidFill>
              </a:rPr>
              <a:t>Take a peek out of your nearest window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Look up into the sky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 you see?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Char char="▪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Clouds?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Char char="▪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Contrails?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Char char="▪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Cloud height (high, medium, low)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Char char="▪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Sky color (light blue, blue, dark blue)</a:t>
            </a:r>
            <a:endParaRPr/>
          </a:p>
          <a:p>
            <a:pPr marL="1143000" lvl="2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Char char="▪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Sky clarity (unusually clear, clear, hazy)</a:t>
            </a:r>
            <a:endParaRPr/>
          </a:p>
          <a:p>
            <a:pPr marL="1143000" lvl="2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</a:pP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143000" lvl="2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</a:pP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2" name="Google Shape;382;p39"/>
          <p:cNvPicPr preferRelativeResize="0"/>
          <p:nvPr/>
        </p:nvPicPr>
        <p:blipFill rotWithShape="1">
          <a:blip r:embed="rId3">
            <a:alphaModFix/>
          </a:blip>
          <a:srcRect l="3215" t="7554" b="19679"/>
          <a:stretch/>
        </p:blipFill>
        <p:spPr>
          <a:xfrm>
            <a:off x="8605478" y="1717328"/>
            <a:ext cx="3015021" cy="394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9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"/>
          <p:cNvSpPr txBox="1">
            <a:spLocks noGrp="1"/>
          </p:cNvSpPr>
          <p:nvPr>
            <p:ph type="title"/>
          </p:nvPr>
        </p:nvSpPr>
        <p:spPr>
          <a:xfrm>
            <a:off x="647700" y="2806700"/>
            <a:ext cx="10896600" cy="10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/>
              <a:t>BREAK – 5 minutes and 35 seconds</a:t>
            </a:r>
            <a:br>
              <a:rPr lang="en-US"/>
            </a:br>
            <a:endParaRPr/>
          </a:p>
        </p:txBody>
      </p:sp>
      <p:sp>
        <p:nvSpPr>
          <p:cNvPr id="392" name="Google Shape;392;p40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1"/>
          <p:cNvSpPr txBox="1">
            <a:spLocks noGrp="1"/>
          </p:cNvSpPr>
          <p:nvPr>
            <p:ph type="body" idx="2"/>
          </p:nvPr>
        </p:nvSpPr>
        <p:spPr>
          <a:xfrm>
            <a:off x="582850" y="2000725"/>
            <a:ext cx="53391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6888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84"/>
              <a:buChar char="●"/>
            </a:pPr>
            <a:r>
              <a:rPr lang="en-US" sz="3700" u="sng">
                <a:solidFill>
                  <a:srgbClr val="000000"/>
                </a:solidFill>
                <a:hlinkClick r:id="rId3"/>
              </a:rPr>
              <a:t>Soil Protocols</a:t>
            </a:r>
            <a:endParaRPr sz="37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1173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Char char="●"/>
            </a:pPr>
            <a:r>
              <a:rPr lang="en-US">
                <a:solidFill>
                  <a:schemeClr val="hlink"/>
                </a:solidFill>
                <a:uFill>
                  <a:noFill/>
                </a:uFill>
                <a:hlinkClick r:id="rId4"/>
              </a:rPr>
              <a:t>"Why do we study soil?"</a:t>
            </a:r>
            <a:endParaRPr/>
          </a:p>
          <a:p>
            <a:pPr marL="457200" lvl="0" indent="-41173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Char char="●"/>
            </a:pPr>
            <a:r>
              <a:rPr lang="en-US">
                <a:solidFill>
                  <a:schemeClr val="hlink"/>
                </a:solidFill>
                <a:uFill>
                  <a:noFill/>
                </a:uFill>
                <a:hlinkClick r:id="rId5"/>
              </a:rPr>
              <a:t>"Digging around " - A Field View of Soil</a:t>
            </a:r>
            <a:r>
              <a:rPr lang="en-US"/>
              <a:t>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Char char="●"/>
            </a:pPr>
            <a:r>
              <a:rPr lang="en-US">
                <a:solidFill>
                  <a:schemeClr val="hlink"/>
                </a:solidFill>
                <a:uFill>
                  <a:noFill/>
                </a:uFill>
                <a:hlinkClick r:id="rId6"/>
              </a:rPr>
              <a:t>"From Mud Pies to Bricks"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Char char="●"/>
            </a:pPr>
            <a:r>
              <a:rPr lang="en-US">
                <a:solidFill>
                  <a:schemeClr val="hlink"/>
                </a:solidFill>
                <a:uFill>
                  <a:noFill/>
                </a:uFill>
                <a:hlinkClick r:id="rId7"/>
              </a:rPr>
              <a:t>"Just Passing Through"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Char char="●"/>
            </a:pPr>
            <a:r>
              <a:rPr lang="en-US">
                <a:solidFill>
                  <a:schemeClr val="hlink"/>
                </a:solidFill>
                <a:uFill>
                  <a:noFill/>
                </a:uFill>
                <a:hlinkClick r:id="rId8"/>
              </a:rPr>
              <a:t>"Just Passing through" (Beginners Version)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1"/>
          <p:cNvSpPr txBox="1">
            <a:spLocks noGrp="1"/>
          </p:cNvSpPr>
          <p:nvPr>
            <p:ph type="title" idx="4294967295"/>
          </p:nvPr>
        </p:nvSpPr>
        <p:spPr>
          <a:xfrm>
            <a:off x="239800" y="1017125"/>
            <a:ext cx="102504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/>
              <a:t>Pedosphere - Our Soil</a:t>
            </a:r>
            <a:endParaRPr/>
          </a:p>
        </p:txBody>
      </p:sp>
      <p:sp>
        <p:nvSpPr>
          <p:cNvPr id="402" name="Google Shape;402;p41"/>
          <p:cNvSpPr txBox="1"/>
          <p:nvPr/>
        </p:nvSpPr>
        <p:spPr>
          <a:xfrm>
            <a:off x="10490200" y="355600"/>
            <a:ext cx="1447800" cy="3693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39050" y="1926749"/>
            <a:ext cx="3610000" cy="354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2"/>
          <p:cNvSpPr txBox="1">
            <a:spLocks noGrp="1"/>
          </p:cNvSpPr>
          <p:nvPr>
            <p:ph type="title"/>
          </p:nvPr>
        </p:nvSpPr>
        <p:spPr>
          <a:xfrm>
            <a:off x="133825" y="2023950"/>
            <a:ext cx="56871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/>
              <a:t>                              Pedosphere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/>
          </a:p>
        </p:txBody>
      </p:sp>
      <p:sp>
        <p:nvSpPr>
          <p:cNvPr id="412" name="Google Shape;412;p42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2"/>
          <p:cNvSpPr txBox="1"/>
          <p:nvPr/>
        </p:nvSpPr>
        <p:spPr>
          <a:xfrm>
            <a:off x="379425" y="2023950"/>
            <a:ext cx="63897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hlink"/>
                </a:solidFill>
                <a:uFill>
                  <a:noFill/>
                </a:uFill>
                <a:hlinkClick r:id="rId6"/>
              </a:rPr>
              <a:t>Pedosphere Protocols</a:t>
            </a:r>
            <a:endParaRPr sz="3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/>
          </a:p>
        </p:txBody>
      </p:sp>
      <p:sp>
        <p:nvSpPr>
          <p:cNvPr id="417" name="Google Shape;417;p42"/>
          <p:cNvSpPr txBox="1"/>
          <p:nvPr/>
        </p:nvSpPr>
        <p:spPr>
          <a:xfrm>
            <a:off x="196750" y="2923075"/>
            <a:ext cx="4806300" cy="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Helvetica Neue"/>
              <a:buChar char="●"/>
            </a:pPr>
            <a:r>
              <a:rPr lang="en-US" sz="19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7"/>
              </a:rPr>
              <a:t>SMAP - Soil Moisture Active Passive</a:t>
            </a:r>
            <a:endParaRPr sz="19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8" name="Google Shape;418;p42"/>
          <p:cNvSpPr txBox="1"/>
          <p:nvPr/>
        </p:nvSpPr>
        <p:spPr>
          <a:xfrm>
            <a:off x="463750" y="2835525"/>
            <a:ext cx="44409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9" name="Google Shape;419;p42"/>
          <p:cNvSpPr txBox="1"/>
          <p:nvPr/>
        </p:nvSpPr>
        <p:spPr>
          <a:xfrm>
            <a:off x="281075" y="3993025"/>
            <a:ext cx="40053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Helvetica Neue"/>
              <a:buChar char="●"/>
            </a:pPr>
            <a:r>
              <a:rPr lang="en-US" sz="20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8"/>
              </a:rPr>
              <a:t>Soil Characterization Protocol</a:t>
            </a:r>
            <a:endParaRPr sz="20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0" name="Google Shape;420;p42"/>
          <p:cNvSpPr txBox="1"/>
          <p:nvPr/>
        </p:nvSpPr>
        <p:spPr>
          <a:xfrm>
            <a:off x="379425" y="5098763"/>
            <a:ext cx="40053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●"/>
            </a:pPr>
            <a:r>
              <a:rPr lang="en-US" sz="22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9"/>
              </a:rPr>
              <a:t>Soil Fertility Protocol</a:t>
            </a:r>
            <a:endParaRPr sz="22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3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3"/>
          <p:cNvSpPr txBox="1"/>
          <p:nvPr/>
        </p:nvSpPr>
        <p:spPr>
          <a:xfrm>
            <a:off x="632400" y="1363175"/>
            <a:ext cx="79260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Helvetica Neue"/>
                <a:ea typeface="Helvetica Neue"/>
                <a:cs typeface="Helvetica Neue"/>
                <a:sym typeface="Helvetica Neue"/>
              </a:rPr>
              <a:t>Pedosphere Protocols Continued</a:t>
            </a:r>
            <a:endParaRPr sz="27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0" name="Google Shape;430;p43"/>
          <p:cNvSpPr txBox="1"/>
          <p:nvPr/>
        </p:nvSpPr>
        <p:spPr>
          <a:xfrm>
            <a:off x="786975" y="2192300"/>
            <a:ext cx="62538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Char char="●"/>
            </a:pPr>
            <a:r>
              <a:rPr lang="en-US" sz="25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6"/>
              </a:rPr>
              <a:t>Soil Infiltration Protocol</a:t>
            </a:r>
            <a:endParaRPr sz="25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1" name="Google Shape;431;p43"/>
          <p:cNvSpPr txBox="1"/>
          <p:nvPr/>
        </p:nvSpPr>
        <p:spPr>
          <a:xfrm>
            <a:off x="786975" y="2909100"/>
            <a:ext cx="45672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Helvetica Neue"/>
              <a:buChar char="●"/>
            </a:pPr>
            <a:r>
              <a:rPr lang="en-US" sz="23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7"/>
              </a:rPr>
              <a:t>Soil infiltration Data Sheet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2" name="Google Shape;432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90750" y="1837725"/>
            <a:ext cx="3099444" cy="3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3"/>
          <p:cNvSpPr txBox="1"/>
          <p:nvPr/>
        </p:nvSpPr>
        <p:spPr>
          <a:xfrm>
            <a:off x="843200" y="3794375"/>
            <a:ext cx="5298000" cy="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●"/>
            </a:pPr>
            <a:r>
              <a:rPr lang="en-US" sz="2200" b="1">
                <a:solidFill>
                  <a:schemeClr val="hlink"/>
                </a:solidFill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9"/>
              </a:rPr>
              <a:t>Soil pH Protocol</a:t>
            </a:r>
            <a:endParaRPr sz="22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4"/>
          <p:cNvSpPr txBox="1">
            <a:spLocks noGrp="1"/>
          </p:cNvSpPr>
          <p:nvPr>
            <p:ph type="title"/>
          </p:nvPr>
        </p:nvSpPr>
        <p:spPr>
          <a:xfrm>
            <a:off x="647700" y="2032000"/>
            <a:ext cx="10896600" cy="3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/>
              <a:t>Making Connections: Hydrosphere and Pedosphere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u="sng"/>
              <a:t>Let’s Chat:</a:t>
            </a:r>
            <a:r>
              <a:rPr lang="en-US"/>
              <a:t> What connections do you see with these two spheres?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/>
          </a:p>
        </p:txBody>
      </p:sp>
      <p:sp>
        <p:nvSpPr>
          <p:cNvPr id="439" name="Google Shape;439;p44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5"/>
          <p:cNvSpPr txBox="1"/>
          <p:nvPr/>
        </p:nvSpPr>
        <p:spPr>
          <a:xfrm>
            <a:off x="210800" y="1197450"/>
            <a:ext cx="11818800" cy="48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Tips for Classroom implementation with GLOBE</a:t>
            </a:r>
            <a:endParaRPr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AutoNum type="arabicPeriod"/>
            </a:pPr>
            <a:r>
              <a:rPr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Start small (Data sheets in One Notebook)</a:t>
            </a:r>
            <a:endParaRPr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AutoNum type="arabicPeriod"/>
            </a:pPr>
            <a:r>
              <a:rPr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Cloud Observation twice a week</a:t>
            </a:r>
            <a:endParaRPr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AutoNum type="arabicPeriod"/>
            </a:pPr>
            <a:r>
              <a:rPr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 small group of students</a:t>
            </a:r>
            <a:endParaRPr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AutoNum type="arabicPeriod"/>
            </a:pPr>
            <a:r>
              <a:rPr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 train ( Month later)</a:t>
            </a:r>
            <a:endParaRPr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AutoNum type="arabicPeriod"/>
            </a:pPr>
            <a:r>
              <a:rPr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Invite fellow Science Teachers (Science Club)</a:t>
            </a:r>
            <a:endParaRPr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AutoNum type="arabicPeriod"/>
            </a:pPr>
            <a:r>
              <a:rPr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Invite Community, Environmental Supporters</a:t>
            </a:r>
            <a:endParaRPr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AutoNum type="arabicPeriod"/>
            </a:pPr>
            <a:r>
              <a:rPr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Collaborate with local High Schools and Universities</a:t>
            </a:r>
            <a:endParaRPr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body" idx="2"/>
          </p:nvPr>
        </p:nvSpPr>
        <p:spPr>
          <a:xfrm>
            <a:off x="582850" y="2000725"/>
            <a:ext cx="5339100" cy="4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6888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84"/>
              <a:buChar char="●"/>
            </a:pPr>
            <a:r>
              <a:rPr lang="en-US" sz="3700" u="sng">
                <a:solidFill>
                  <a:srgbClr val="000000"/>
                </a:solidFill>
                <a:hlinkClick r:id="rId3"/>
              </a:rPr>
              <a:t>Soil Protocols</a:t>
            </a:r>
            <a:endParaRPr sz="37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1173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Char char="●"/>
            </a:pPr>
            <a:r>
              <a:rPr lang="en-US">
                <a:solidFill>
                  <a:schemeClr val="hlink"/>
                </a:solidFill>
                <a:uFill>
                  <a:noFill/>
                </a:uFill>
                <a:hlinkClick r:id="rId4"/>
              </a:rPr>
              <a:t>"Why do we study soil?"</a:t>
            </a:r>
            <a:endParaRPr/>
          </a:p>
          <a:p>
            <a:pPr marL="457200" lvl="0" indent="-41173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Char char="●"/>
            </a:pPr>
            <a:r>
              <a:rPr lang="en-US">
                <a:solidFill>
                  <a:schemeClr val="hlink"/>
                </a:solidFill>
                <a:uFill>
                  <a:noFill/>
                </a:uFill>
                <a:hlinkClick r:id="rId5"/>
              </a:rPr>
              <a:t>"Digging around " - A Field View of Soil</a:t>
            </a:r>
            <a:r>
              <a:rPr lang="en-US"/>
              <a:t>.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Char char="●"/>
            </a:pPr>
            <a:r>
              <a:rPr lang="en-US">
                <a:solidFill>
                  <a:schemeClr val="hlink"/>
                </a:solidFill>
                <a:uFill>
                  <a:noFill/>
                </a:uFill>
                <a:hlinkClick r:id="rId6"/>
              </a:rPr>
              <a:t>"From Mud Pies to Bricks"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Char char="●"/>
            </a:pPr>
            <a:r>
              <a:rPr lang="en-US">
                <a:solidFill>
                  <a:schemeClr val="hlink"/>
                </a:solidFill>
                <a:uFill>
                  <a:noFill/>
                </a:uFill>
                <a:hlinkClick r:id="rId7"/>
              </a:rPr>
              <a:t>"Just Passing Through"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84"/>
              <a:buChar char="●"/>
            </a:pPr>
            <a:r>
              <a:rPr lang="en-US">
                <a:solidFill>
                  <a:schemeClr val="hlink"/>
                </a:solidFill>
                <a:uFill>
                  <a:noFill/>
                </a:uFill>
                <a:hlinkClick r:id="rId8"/>
              </a:rPr>
              <a:t>"Just Passing through" (Beginners Version)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title" idx="4294967295"/>
          </p:nvPr>
        </p:nvSpPr>
        <p:spPr>
          <a:xfrm>
            <a:off x="239800" y="1017125"/>
            <a:ext cx="1025040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/>
              <a:t>Our Agenda - Pedosphere</a:t>
            </a:r>
            <a:endParaRPr/>
          </a:p>
        </p:txBody>
      </p:sp>
      <p:sp>
        <p:nvSpPr>
          <p:cNvPr id="153" name="Google Shape;153;p19"/>
          <p:cNvSpPr txBox="1"/>
          <p:nvPr/>
        </p:nvSpPr>
        <p:spPr>
          <a:xfrm>
            <a:off x="10490200" y="355600"/>
            <a:ext cx="1447800" cy="3693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39050" y="1926749"/>
            <a:ext cx="3610000" cy="354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6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6"/>
          <p:cNvSpPr txBox="1"/>
          <p:nvPr/>
        </p:nvSpPr>
        <p:spPr>
          <a:xfrm>
            <a:off x="641664" y="1230640"/>
            <a:ext cx="31953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</a:pPr>
            <a:r>
              <a:rPr lang="en-US" sz="36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Many Thanks</a:t>
            </a:r>
            <a:endParaRPr/>
          </a:p>
        </p:txBody>
      </p:sp>
      <p:pic>
        <p:nvPicPr>
          <p:cNvPr id="461" name="Google Shape;46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1823" y="2121448"/>
            <a:ext cx="1755000" cy="22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6"/>
          <p:cNvSpPr txBox="1"/>
          <p:nvPr/>
        </p:nvSpPr>
        <p:spPr>
          <a:xfrm>
            <a:off x="1235563" y="4765825"/>
            <a:ext cx="2316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60"/>
              <a:buFont typeface="Noto Sans Symbols"/>
              <a:buNone/>
            </a:pPr>
            <a:r>
              <a:rPr lang="en-US" sz="20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Wanda Hathaway</a:t>
            </a:r>
            <a:endParaRPr/>
          </a:p>
        </p:txBody>
      </p:sp>
      <p:sp>
        <p:nvSpPr>
          <p:cNvPr id="463" name="Google Shape;463;p46"/>
          <p:cNvSpPr txBox="1"/>
          <p:nvPr/>
        </p:nvSpPr>
        <p:spPr>
          <a:xfrm>
            <a:off x="342325" y="5145613"/>
            <a:ext cx="4103100" cy="5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60"/>
              <a:buFont typeface="Noto Sans Symbols"/>
              <a:buNone/>
            </a:pPr>
            <a:r>
              <a:rPr lang="en-US" sz="2000">
                <a:solidFill>
                  <a:srgbClr val="1F386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wanda.hathaway@portsk12.com</a:t>
            </a:r>
            <a:endParaRPr sz="2000" b="0" i="0">
              <a:solidFill>
                <a:srgbClr val="1F386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4" name="Google Shape;464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31275" y="1084760"/>
            <a:ext cx="6960726" cy="5150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>
            <a:spLocks noGrp="1"/>
          </p:cNvSpPr>
          <p:nvPr>
            <p:ph type="title"/>
          </p:nvPr>
        </p:nvSpPr>
        <p:spPr>
          <a:xfrm>
            <a:off x="2926926" y="3306850"/>
            <a:ext cx="2382900" cy="93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Me</a:t>
            </a:r>
            <a:endParaRPr/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0625" y="1260450"/>
            <a:ext cx="2643524" cy="298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8663" y="1160600"/>
            <a:ext cx="2213358" cy="335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142" y="1173375"/>
            <a:ext cx="2734375" cy="365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158" y="4826450"/>
            <a:ext cx="3748149" cy="133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06753" y="4598789"/>
            <a:ext cx="1467571" cy="160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5225" y="1160600"/>
            <a:ext cx="2064862" cy="133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09704" y="1173375"/>
            <a:ext cx="1838325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95136" y="4950538"/>
            <a:ext cx="2382776" cy="12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84227" y="2609542"/>
            <a:ext cx="1467575" cy="222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29272" y="4826450"/>
            <a:ext cx="3647953" cy="13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>
            <a:spLocks noGrp="1"/>
          </p:cNvSpPr>
          <p:nvPr>
            <p:ph type="title"/>
          </p:nvPr>
        </p:nvSpPr>
        <p:spPr>
          <a:xfrm>
            <a:off x="647700" y="1219200"/>
            <a:ext cx="10896600" cy="39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/>
              <a:t>???????????????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GLOBE stands for:</a:t>
            </a:r>
            <a:br>
              <a:rPr lang="en-US"/>
            </a:br>
            <a:r>
              <a:rPr lang="en-US" sz="2800"/>
              <a:t>a. Global and Latitude Observations to Benefit Everyone</a:t>
            </a:r>
            <a:br>
              <a:rPr lang="en-US" sz="2800"/>
            </a:br>
            <a:r>
              <a:rPr lang="en-US" sz="2800"/>
              <a:t>b. Glad to Live On Beautiful Earth</a:t>
            </a:r>
            <a:br>
              <a:rPr lang="en-US" sz="2800"/>
            </a:br>
            <a:r>
              <a:rPr lang="en-US" sz="2800"/>
              <a:t>c. Good Living Observations to Benefit Education</a:t>
            </a:r>
            <a:br>
              <a:rPr lang="en-US" sz="2800"/>
            </a:br>
            <a:r>
              <a:rPr lang="en-US" sz="2800"/>
              <a:t>d. Global Learning and Observations to Benefit the Environment</a:t>
            </a:r>
            <a:r>
              <a:rPr lang="en-US"/>
              <a:t/>
            </a:r>
            <a:br>
              <a:rPr lang="en-US"/>
            </a:br>
            <a:endParaRPr/>
          </a:p>
        </p:txBody>
      </p:sp>
      <p:sp>
        <p:nvSpPr>
          <p:cNvPr id="178" name="Google Shape;178;p21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647700" y="1219200"/>
            <a:ext cx="10896600" cy="3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1E75"/>
              </a:buClr>
              <a:buSzPts val="3600"/>
              <a:buFont typeface="Helvetica Neue"/>
              <a:buNone/>
            </a:pPr>
            <a:r>
              <a:rPr lang="en-US"/>
              <a:t>???????????????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GLOBE stands for:</a:t>
            </a:r>
            <a:br>
              <a:rPr lang="en-US"/>
            </a:br>
            <a:r>
              <a:rPr lang="en-US" sz="2800"/>
              <a:t>a. Global and Latitude Observations to Benefit Everyone</a:t>
            </a:r>
            <a:br>
              <a:rPr lang="en-US" sz="2800"/>
            </a:br>
            <a:r>
              <a:rPr lang="en-US" sz="2800"/>
              <a:t>b. Glad to Live On Beautiful Earth</a:t>
            </a:r>
            <a:br>
              <a:rPr lang="en-US" sz="2800"/>
            </a:br>
            <a:r>
              <a:rPr lang="en-US" sz="2800"/>
              <a:t>c. Good Living Observations to Benefit Education</a:t>
            </a:r>
            <a:br>
              <a:rPr lang="en-US" sz="2800"/>
            </a:br>
            <a:r>
              <a:rPr lang="en-US" sz="2800">
                <a:solidFill>
                  <a:srgbClr val="FF00FF"/>
                </a:solidFill>
              </a:rPr>
              <a:t>d. Global Learning and Observations to Benefit the Environment</a:t>
            </a:r>
            <a:r>
              <a:rPr lang="en-US"/>
              <a:t/>
            </a:r>
            <a:br>
              <a:rPr lang="en-US"/>
            </a:br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10490200" y="355600"/>
            <a:ext cx="1447800" cy="3693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50800" y="813674"/>
            <a:ext cx="10251660" cy="93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</a:pPr>
            <a:r>
              <a:rPr lang="en-US">
                <a:solidFill>
                  <a:schemeClr val="dk1"/>
                </a:solidFill>
              </a:rPr>
              <a:t>What is GLOBE?</a:t>
            </a:r>
            <a:endParaRPr/>
          </a:p>
        </p:txBody>
      </p:sp>
      <p:sp>
        <p:nvSpPr>
          <p:cNvPr id="197" name="Google Shape;197;p23"/>
          <p:cNvSpPr txBox="1"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8393372" y="2771007"/>
            <a:ext cx="363352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globe.gov</a:t>
            </a:r>
            <a:endParaRPr sz="6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9" name="Google Shape;19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23" descr="GLOBE Program logo. GLOBE  stands for Global Learning and Observations to Benefit the Environ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8373" y="1910672"/>
            <a:ext cx="6896101" cy="4421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3944" y="1075298"/>
            <a:ext cx="6588558" cy="516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 txBox="1"/>
          <p:nvPr/>
        </p:nvSpPr>
        <p:spPr>
          <a:xfrm>
            <a:off x="219456" y="1430725"/>
            <a:ext cx="2279904" cy="169277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Biosphere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biosphere includes plant life and land cover.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4"/>
          <p:cNvSpPr txBox="1"/>
          <p:nvPr/>
        </p:nvSpPr>
        <p:spPr>
          <a:xfrm>
            <a:off x="219456" y="4154289"/>
            <a:ext cx="2279904" cy="196977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Geosphere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geosphere (</a:t>
            </a:r>
            <a:r>
              <a:rPr lang="en-US" sz="1800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pedosphere)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includes rocks and soil.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4"/>
          <p:cNvSpPr txBox="1"/>
          <p:nvPr/>
        </p:nvSpPr>
        <p:spPr>
          <a:xfrm>
            <a:off x="9692640" y="3944836"/>
            <a:ext cx="2396121" cy="196977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9900FF"/>
                </a:solidFill>
                <a:latin typeface="Calibri"/>
                <a:ea typeface="Calibri"/>
                <a:cs typeface="Calibri"/>
                <a:sym typeface="Calibri"/>
              </a:rPr>
              <a:t>Hydrosphere</a:t>
            </a:r>
            <a:endParaRPr>
              <a:solidFill>
                <a:srgbClr val="9900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hydrosphere includes water on Earth, in rivers, lakes, and the ocean.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9692640" y="1323004"/>
            <a:ext cx="2279904" cy="196977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Atmosphere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atmosphere includes the air around the earth and weather.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4" name="Google Shape;214;p24"/>
          <p:cNvCxnSpPr>
            <a:stCxn id="211" idx="3"/>
          </p:cNvCxnSpPr>
          <p:nvPr/>
        </p:nvCxnSpPr>
        <p:spPr>
          <a:xfrm rot="10800000" flipH="1">
            <a:off x="2499360" y="5075574"/>
            <a:ext cx="1221600" cy="63600"/>
          </a:xfrm>
          <a:prstGeom prst="straightConnector1">
            <a:avLst/>
          </a:prstGeom>
          <a:noFill/>
          <a:ln w="41275" cap="flat" cmpd="sng">
            <a:solidFill>
              <a:srgbClr val="00B05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15" name="Google Shape;215;p24"/>
          <p:cNvCxnSpPr>
            <a:stCxn id="210" idx="3"/>
          </p:cNvCxnSpPr>
          <p:nvPr/>
        </p:nvCxnSpPr>
        <p:spPr>
          <a:xfrm>
            <a:off x="2499360" y="2277111"/>
            <a:ext cx="1348800" cy="30900"/>
          </a:xfrm>
          <a:prstGeom prst="straightConnector1">
            <a:avLst/>
          </a:prstGeom>
          <a:noFill/>
          <a:ln w="41275" cap="flat" cmpd="sng">
            <a:solidFill>
              <a:schemeClr val="accent4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16" name="Google Shape;216;p24"/>
          <p:cNvCxnSpPr>
            <a:stCxn id="213" idx="1"/>
          </p:cNvCxnSpPr>
          <p:nvPr/>
        </p:nvCxnSpPr>
        <p:spPr>
          <a:xfrm rot="10800000">
            <a:off x="8377140" y="1975189"/>
            <a:ext cx="1315500" cy="332700"/>
          </a:xfrm>
          <a:prstGeom prst="straightConnector1">
            <a:avLst/>
          </a:prstGeom>
          <a:noFill/>
          <a:ln w="4127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17" name="Google Shape;217;p24"/>
          <p:cNvCxnSpPr/>
          <p:nvPr/>
        </p:nvCxnSpPr>
        <p:spPr>
          <a:xfrm rot="10800000">
            <a:off x="8543086" y="3618512"/>
            <a:ext cx="1109727" cy="994111"/>
          </a:xfrm>
          <a:prstGeom prst="straightConnector1">
            <a:avLst/>
          </a:prstGeom>
          <a:noFill/>
          <a:ln w="41275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218" name="Google Shape;21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>
            <a:spLocks noGrp="1"/>
          </p:cNvSpPr>
          <p:nvPr>
            <p:ph type="title"/>
          </p:nvPr>
        </p:nvSpPr>
        <p:spPr>
          <a:xfrm>
            <a:off x="0" y="785266"/>
            <a:ext cx="12192000" cy="99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Helvetica Neue"/>
              <a:buNone/>
            </a:pPr>
            <a:r>
              <a:rPr lang="en-US">
                <a:solidFill>
                  <a:srgbClr val="FFFF00"/>
                </a:solidFill>
              </a:rPr>
              <a:t>GLOBE Investigation Areas</a:t>
            </a:r>
            <a:endParaRPr/>
          </a:p>
        </p:txBody>
      </p:sp>
      <p:sp>
        <p:nvSpPr>
          <p:cNvPr id="222" name="Google Shape;222;p24"/>
          <p:cNvSpPr txBox="1"/>
          <p:nvPr/>
        </p:nvSpPr>
        <p:spPr>
          <a:xfrm>
            <a:off x="10490200" y="355600"/>
            <a:ext cx="1447800" cy="36933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/>
          <p:nvPr/>
        </p:nvSpPr>
        <p:spPr>
          <a:xfrm>
            <a:off x="10490200" y="355600"/>
            <a:ext cx="1447800" cy="36930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83300"/>
            <a:ext cx="10160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5276" y="6235699"/>
            <a:ext cx="617537" cy="61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52814" y="6122987"/>
            <a:ext cx="2539186" cy="823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2525" y="1065325"/>
            <a:ext cx="10489425" cy="517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ANNER-3-18-2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927</Words>
  <Application>Microsoft Macintosh PowerPoint</Application>
  <PresentationFormat>Custom</PresentationFormat>
  <Paragraphs>189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Helvetica Neue</vt:lpstr>
      <vt:lpstr>Helvetica Neue Light</vt:lpstr>
      <vt:lpstr>Office Theme</vt:lpstr>
      <vt:lpstr>GLOBE Virtual Training  Hydrosphere &amp; Pedosphere</vt:lpstr>
      <vt:lpstr>Our Agenda - Hydrosphere</vt:lpstr>
      <vt:lpstr>Our Agenda - Pedosphere</vt:lpstr>
      <vt:lpstr>About Me</vt:lpstr>
      <vt:lpstr>???????????????  GLOBE stands for: a. Global and Latitude Observations to Benefit Everyone b. Glad to Live On Beautiful Earth c. Good Living Observations to Benefit Education d. Global Learning and Observations to Benefit the Environment </vt:lpstr>
      <vt:lpstr>???????????????  GLOBE stands for: a. Global and Latitude Observations to Benefit Everyone b. Glad to Live On Beautiful Earth c. Good Living Observations to Benefit Education d. Global Learning and Observations to Benefit the Environment </vt:lpstr>
      <vt:lpstr>What is GLOBE?</vt:lpstr>
      <vt:lpstr>GLOBE Investigation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GLOBE Observer</vt:lpstr>
      <vt:lpstr> Make Cloud Observations Frequently</vt:lpstr>
      <vt:lpstr>BREAK – 5 minutes and 35 seconds </vt:lpstr>
      <vt:lpstr>Pedosphere - Our Soil</vt:lpstr>
      <vt:lpstr>                              Pedosphere  </vt:lpstr>
      <vt:lpstr>PowerPoint Presentation</vt:lpstr>
      <vt:lpstr>Making Connections: Hydrosphere and Pedosphere   Let’s Chat: What connections do you see with these two spheres?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GLOBE Virtual Training  Hydrosphere &amp; Pedosphere</dc:title>
  <cp:lastModifiedBy>Cerser MCS</cp:lastModifiedBy>
  <cp:revision>1</cp:revision>
  <dcterms:modified xsi:type="dcterms:W3CDTF">2020-07-17T18:31:59Z</dcterms:modified>
</cp:coreProperties>
</file>