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33"/>
  </p:notesMasterIdLst>
  <p:sldIdLst>
    <p:sldId id="258" r:id="rId3"/>
    <p:sldId id="270" r:id="rId4"/>
    <p:sldId id="265" r:id="rId5"/>
    <p:sldId id="260" r:id="rId6"/>
    <p:sldId id="412" r:id="rId7"/>
    <p:sldId id="373" r:id="rId8"/>
    <p:sldId id="399" r:id="rId9"/>
    <p:sldId id="262" r:id="rId10"/>
    <p:sldId id="261" r:id="rId11"/>
    <p:sldId id="269" r:id="rId12"/>
    <p:sldId id="268" r:id="rId13"/>
    <p:sldId id="380" r:id="rId14"/>
    <p:sldId id="385" r:id="rId15"/>
    <p:sldId id="401" r:id="rId16"/>
    <p:sldId id="264" r:id="rId17"/>
    <p:sldId id="403" r:id="rId18"/>
    <p:sldId id="267" r:id="rId19"/>
    <p:sldId id="413" r:id="rId20"/>
    <p:sldId id="404" r:id="rId21"/>
    <p:sldId id="405" r:id="rId22"/>
    <p:sldId id="406" r:id="rId23"/>
    <p:sldId id="407" r:id="rId24"/>
    <p:sldId id="410" r:id="rId25"/>
    <p:sldId id="388" r:id="rId26"/>
    <p:sldId id="390" r:id="rId27"/>
    <p:sldId id="391" r:id="rId28"/>
    <p:sldId id="392" r:id="rId29"/>
    <p:sldId id="375" r:id="rId30"/>
    <p:sldId id="411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AC67"/>
    <a:srgbClr val="BF8D2E"/>
    <a:srgbClr val="001676"/>
    <a:srgbClr val="001D52"/>
    <a:srgbClr val="00065A"/>
    <a:srgbClr val="000962"/>
    <a:srgbClr val="000B6A"/>
    <a:srgbClr val="003076"/>
    <a:srgbClr val="201675"/>
    <a:srgbClr val="001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49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72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9EB8-0D4D-FA46-9A36-D69DD58D31A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BDA50-D153-1841-8EFC-8E05F555E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83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origin and how it works; funding, supporters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86A28-D7F5-F24D-A2E3-F33D118CFF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75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spheres based on what you are interested in doing in your classroom.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86A28-D7F5-F24D-A2E3-F33D118CFF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5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minutes TOTAL</a:t>
            </a:r>
          </a:p>
          <a:p>
            <a:r>
              <a:rPr lang="en-US" dirty="0"/>
              <a:t>“We recommend you do not down load at this time (google ply for android and app store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65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participants description of what they will be doing for 30 seconds.</a:t>
            </a:r>
          </a:p>
          <a:p>
            <a:r>
              <a:rPr lang="en-US" dirty="0"/>
              <a:t>Then share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725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minutes TOTAL</a:t>
            </a:r>
          </a:p>
          <a:p>
            <a:r>
              <a:rPr lang="en-US" dirty="0"/>
              <a:t>“We recommend you do not down load at this time (google ply for android and app store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207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NGSS alignment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344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sentence starters for each 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29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86A28-D7F5-F24D-A2E3-F33D118CFF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0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E5C673D-63CC-3249-9847-5724130F9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2043" t="14394" r="24992" b="15430"/>
          <a:stretch/>
        </p:blipFill>
        <p:spPr>
          <a:xfrm>
            <a:off x="7307097" y="1015385"/>
            <a:ext cx="4884904" cy="5281250"/>
          </a:xfrm>
          <a:prstGeom prst="rect">
            <a:avLst/>
          </a:prstGeom>
        </p:spPr>
      </p:pic>
      <p:pic>
        <p:nvPicPr>
          <p:cNvPr id="5" name="Picture 4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5E81146-8FAE-BC4F-ABCE-7AE751D56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9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79035" y="1800898"/>
            <a:ext cx="6040690" cy="823912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679035" y="3079102"/>
            <a:ext cx="6040690" cy="82391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grpSp>
        <p:nvGrpSpPr>
          <p:cNvPr id="4" name="Group 3" descr="On a green background, the logos and wording of Sponsored by NASA, Supported by NSF, NOAA, and the Department of State, Implemented by UCAR" title="GLOBE Sponsor Strip">
            <a:extLst>
              <a:ext uri="{FF2B5EF4-FFF2-40B4-BE49-F238E27FC236}">
                <a16:creationId xmlns:a16="http://schemas.microsoft.com/office/drawing/2014/main" id="{A931BE28-02E1-EE4B-9317-9D19AA2DB086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9A216D-B5D4-CC49-BF09-A0C8F36478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390BCC-B68B-1645-A955-628B73795C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  <p:pic>
        <p:nvPicPr>
          <p:cNvPr id="34" name="Picture 33" descr="Students from the GLOBE community carrying a giant inflatable globe through a town." title="Kids with globe">
            <a:extLst>
              <a:ext uri="{FF2B5EF4-FFF2-40B4-BE49-F238E27FC236}">
                <a16:creationId xmlns:a16="http://schemas.microsoft.com/office/drawing/2014/main" id="{212C0941-D22A-8549-9296-85D17ABB9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212" t="4444" r="29996" b="41926"/>
          <a:stretch/>
        </p:blipFill>
        <p:spPr>
          <a:xfrm>
            <a:off x="7530465" y="335280"/>
            <a:ext cx="3984888" cy="39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4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FE14-2391-CA40-B69E-20E3A827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41E4-5FF6-0841-96B8-8AC5BBDE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AE17-1646-524C-9B1F-0ED5E1E5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A33CB-FC9B-964C-B1A6-18FE9772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72E7-6004-104F-A7D0-81CC826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2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7" y="1466532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0297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B780A-21F7-494F-B264-4CCC19E16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90239"/>
            <a:ext cx="5157787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6F3AF-00E2-FC48-9418-D1B50D3E4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22086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58E67-3887-D842-87AB-D57A2EE1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90239"/>
            <a:ext cx="5183188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9B671-9A40-8048-88B6-E9E3D8BF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F9367-1C7F-8F4F-89F4-FB111F9B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40040-33D7-A142-A3A7-1049F144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F051-9A99-AE4B-8E20-2EA7769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811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F642-4AB8-6B4D-ACFD-BDE2141E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581151"/>
            <a:ext cx="6172200" cy="42878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3411B-2A05-5544-B627-BE6A5543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FBF2D-9035-5747-B6EA-ABA24837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67FE-6B5E-C34C-8EB8-789E7F0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CF043-2A78-4648-AB8E-2799378B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20AF-B588-3C4B-BA39-C3421AD2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40208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2B7E6-9C3F-FD44-B5C7-BA7C49571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7300" y="1414145"/>
            <a:ext cx="6172200" cy="44548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49441-BE01-5E47-A95C-CFB94745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29280"/>
            <a:ext cx="3932237" cy="2739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0F030-9B6D-4E4A-BC2D-1F4753FA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24501-2866-BB48-AC98-28E498D6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EFB4B-4725-BB42-BD2C-D0D2103B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028F-DB54-C345-8E84-3EE86B01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9A665-B734-4248-B0A2-B26326C05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F5849-6320-A340-AC2E-C6EA3975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BBE5-C668-0947-9E1C-407B71D5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02B8-5F44-A14D-A2C0-1CDCE7BF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81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D8F77-875F-A344-8E81-9B299167D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63000" y="1532890"/>
            <a:ext cx="2628900" cy="448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6178F-48F7-854E-8019-2E067A73D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13205"/>
            <a:ext cx="7734300" cy="4369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A6856-4D72-6A4F-AD76-2F55CE69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F72D-89E2-7545-AC7C-3AB59E8F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51131-032C-CF4D-99BB-CEB43762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48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EE01-8CEF-A745-A69B-1E02415D5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1F905-A6AD-8C4B-8440-E5EA0DE40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7A87-1BB4-6F40-B595-9967DDCF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135A-CFCE-024E-A280-57A70A7D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A333-B9C3-AD47-8DED-1596B691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6D4D-3EEF-744E-AB05-EE4D43A4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88DE-771B-5244-9B5F-0C881F9CB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7DC2-A2B6-0149-84EE-E4005AED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BC98B-5976-2E49-B1BE-EFD13380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D2C10-81C3-EC4E-84FB-AED5E530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8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FD7D-30A3-DF4D-9CA1-E160DA4F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C5EE-D5E1-AE46-8AEC-FAA325EA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3F7DD-2123-054C-90BB-B6588E17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54E1-AB13-CF4C-9A28-465EFFCD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4626A-5B22-3246-AF9E-5F2D80C8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02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126B-105D-4F40-8958-A1E3B02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39FD5-3B69-384E-BC20-3373D5007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6BDF9-2B0C-494D-BAB2-C84D1A175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748B9-DF20-D244-ABE1-77E07650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5F903-8AD5-9743-A3A0-FCB3EBAF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40F2-D01B-7F42-920F-E1BFEA4A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DE4F-5704-2C41-8013-9566EA470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440" y="1430642"/>
            <a:ext cx="10251660" cy="938587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AD94-B37C-F44F-910D-CE8972BAB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3440" y="2539974"/>
            <a:ext cx="10251660" cy="3321375"/>
          </a:xfrm>
        </p:spPr>
        <p:txBody>
          <a:bodyPr/>
          <a:lstStyle/>
          <a:p>
            <a:pPr lvl="0"/>
            <a:r>
              <a:rPr lang="en-US" dirty="0"/>
              <a:t>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D96520B-9326-B546-91E2-3597AE1D8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6CB7C7-2334-EB44-BC2E-29B2C557B6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6480" y="6319827"/>
            <a:ext cx="5019040" cy="43968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50F399-72D6-DD47-B528-3C13C17A5530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EA25C3-ECA7-F54E-9B66-603F33EB82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0C8CB2-B4A5-3541-B08D-02789E6040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71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CDEE-1835-944E-B7B2-225338F3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909E4-F16F-9748-B7BA-AEA064739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5D29-3681-3348-99D9-8F8AB0260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ECD73-4C28-EE45-8005-A2F70F655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38F6F-1009-464F-BDC6-C59AA912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7A284-0FFB-8D49-AB7B-68478D7F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DC491-D483-4440-8147-0D4B8149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F1B4B-BAA0-6A44-B6A8-D654FDD5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37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BEE5-E651-BB4F-837C-58573A3A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2C07E-BE94-3B42-BFC2-D831F885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AA40C-380B-EB45-A61E-9AC6A9C6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565B3-A3C8-A941-B8D0-45829AF1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60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9C44E-1451-C141-BAC7-DDFE64EF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88D470-D52A-8F4A-AFD2-6125A003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38A3-1403-F244-9F1C-41AA645F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D099-84B1-AB48-8351-902022CA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BF9B-0E30-1C4C-85D6-F8DDB6F67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E3DCD-6A82-854D-9C9F-C68DC50AF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317DC-CEBB-494E-8973-414D25F0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4BC48-36B5-6A40-948E-4E83CABD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0F82-F213-324B-B36C-773EF0D4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8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3995-8B53-6241-AA64-62F8DC0C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FF0B6-D26B-FC47-9EC9-B516919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E4DF2-5A02-DF4D-9D03-8338382F7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C0D66-55F8-114D-8448-3FABC033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6AA0-0624-3945-A827-99BE8A98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1B766-3153-8A48-A851-F4F1F1C1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54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80CE-EB3E-1B40-879F-FB394832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8727B-96B5-8544-A64D-D3AE7702A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414A2-CD12-6442-898C-F0012ECB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89A-CF80-3346-B8C7-5928E167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AD4D-3358-784C-9B98-C275448F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25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7A1B-BB1F-9241-82B4-E7E796AE5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4C568-D702-2E4A-B98D-143A3B318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CECF3-01C1-EC40-A2A4-9F83106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9D50-2FAA-7E40-B445-2CB78B75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81014-8D9C-5547-AEAD-A05B7C77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6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500" y="1798419"/>
            <a:ext cx="5339224" cy="3754898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72563" y="1798419"/>
            <a:ext cx="5339225" cy="3754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IMAGE, CHART, VIDEO</a:t>
            </a:r>
          </a:p>
        </p:txBody>
      </p:sp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666F0EA9-9F42-2745-A9F9-7FA4BD4AC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C418F0-19EF-3749-AB40-D2A9AE841565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A3AE1E-B065-D74C-802E-F7BCE3760BD8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5868F7-0CC3-FF40-A01C-F2CF68F6B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36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CE3C-8541-C840-A2E1-1044BFDFB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14945"/>
            <a:ext cx="10896600" cy="7250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ADD SECTION HEADER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D1BCB-6318-F844-8E90-3457D031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76F0E-C36F-9B48-B4D8-B046EA81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45D40-4EAC-074D-9E73-58CF0459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1FC97E49-1CEB-8342-AA9F-80EDB8614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29A58A-E7F6-2D49-8378-12654D648CA4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7FECA5-8DF4-9B4F-90E6-DD6B7378D80E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8DFB00-11F4-8249-B6A0-12F9D90BA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54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ullet-List-and-Chart-Imag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190" y="1656081"/>
            <a:ext cx="3190130" cy="3169920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75760" y="1656081"/>
            <a:ext cx="7545185" cy="4246880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CHART, IMAGE, OR VIDEO</a:t>
            </a:r>
          </a:p>
        </p:txBody>
      </p:sp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6D7B5A67-66C1-7B4B-867C-19A3D4CF50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3F47FA-BB6E-B545-B1B8-FCFDFD9E1F21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955607-09E2-2B46-B390-03EE25E74C9D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EECD37-CE87-5146-8379-42AF8298D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202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56" y="1914381"/>
            <a:ext cx="5339224" cy="4008899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17923" y="1914381"/>
            <a:ext cx="5339221" cy="40088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BB1FC4E3-6C2C-F445-AD3E-5226237B3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5AD54-F20D-CA48-8BED-C18984831B7E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507337-8F61-CC48-985B-4C2421E51E5A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6F940A-BD3D-AC48-A62F-7FFA88295A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Map-GLOBE-country-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highlighting all 123 countries that are part of the GLOBE Program. " title="GLOBE countries map">
            <a:extLst>
              <a:ext uri="{FF2B5EF4-FFF2-40B4-BE49-F238E27FC236}">
                <a16:creationId xmlns:a16="http://schemas.microsoft.com/office/drawing/2014/main" id="{F26C1564-7084-BC48-8C33-F21122B99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36780"/>
            <a:ext cx="12192000" cy="5845075"/>
          </a:xfrm>
          <a:prstGeom prst="rect">
            <a:avLst/>
          </a:prstGeom>
        </p:spPr>
      </p:pic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18213111-B3AA-E04B-A90A-ABBEC8F8F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4CE8D2-A9B8-304A-A616-42C31AC962A3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4D273-5D75-844E-87E7-B0A14835A23C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251391-B190-AC41-9955-514E5E27D3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95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Final-slide-contact-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group of GLOBE students from around the world wearing native dress from many cultures and locations and holding a GLOBE flag. " title="GLOBE students">
            <a:extLst>
              <a:ext uri="{FF2B5EF4-FFF2-40B4-BE49-F238E27FC236}">
                <a16:creationId xmlns:a16="http://schemas.microsoft.com/office/drawing/2014/main" id="{7EA75CA0-A1FD-FD4F-B37C-5062CD444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122" t="2178" r="14057"/>
          <a:stretch/>
        </p:blipFill>
        <p:spPr>
          <a:xfrm>
            <a:off x="5399807" y="999835"/>
            <a:ext cx="6791410" cy="5356515"/>
          </a:xfrm>
          <a:prstGeom prst="rect">
            <a:avLst/>
          </a:prstGeom>
          <a:ln w="317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48C09-5092-C04E-833B-B6BCD6AFF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1826022"/>
            <a:ext cx="4378960" cy="636664"/>
          </a:xfrm>
        </p:spPr>
        <p:txBody>
          <a:bodyPr anchor="b"/>
          <a:lstStyle>
            <a:lvl1pPr algn="ctr">
              <a:defRPr sz="2000"/>
            </a:lvl1pPr>
          </a:lstStyle>
          <a:p>
            <a:r>
              <a:rPr lang="en-US" dirty="0"/>
              <a:t>ADD CONTACT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54A3B-6B26-5C4E-AD87-679FB2EB7E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8640" y="2662382"/>
            <a:ext cx="4378960" cy="2294074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20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0D63-039A-C14C-9389-33EA3F61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F0DA5-807D-8B4D-B437-650BD330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4FF7D-25AA-A149-BD57-817CF1C0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DDBBD-5AC6-FD42-9F73-1DC6073A85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783" y="6356350"/>
            <a:ext cx="5332434" cy="467318"/>
          </a:xfrm>
          <a:prstGeom prst="rect">
            <a:avLst/>
          </a:prstGeom>
          <a:effectLst>
            <a:outerShdw blurRad="50800" dist="50800" dir="5400000" sx="27000" sy="27000" algn="ctr" rotWithShape="0">
              <a:srgbClr val="000000">
                <a:alpha val="8000"/>
              </a:srgbClr>
            </a:outerShdw>
          </a:effectLst>
        </p:spPr>
      </p:pic>
      <p:pic>
        <p:nvPicPr>
          <p:cNvPr id="16" name="Picture 15" descr="Text saying &quot;for more information, visit www.globe.gov.&quot; ">
            <a:extLst>
              <a:ext uri="{FF2B5EF4-FFF2-40B4-BE49-F238E27FC236}">
                <a16:creationId xmlns:a16="http://schemas.microsoft.com/office/drawing/2014/main" id="{E16CFD48-434C-3243-A928-2448C1D0CD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553" y="5890872"/>
            <a:ext cx="2966654" cy="193939"/>
          </a:xfrm>
          <a:prstGeom prst="rect">
            <a:avLst/>
          </a:prstGeom>
        </p:spPr>
      </p:pic>
      <p:pic>
        <p:nvPicPr>
          <p:cNvPr id="22" name="Picture 21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62540157-A418-3C48-94F9-C7AE03DDEA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B655312-50A1-2E49-B1D0-71DA1C181A7D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F47E72-A19E-0E4C-AE11-6B2DA3D85E99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A4D22C-D96C-E34D-896E-30BE0871D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0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62EF4C-6837-E64F-B444-E8E538DF20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800" y="3332479"/>
            <a:ext cx="6558280" cy="512921"/>
          </a:xfrm>
        </p:spPr>
        <p:txBody>
          <a:bodyPr anchor="b"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FADFF6-868C-3544-924D-D0FE92B2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88143"/>
            <a:ext cx="6558280" cy="1238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22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742C5-A148-F54F-A470-3696B185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191"/>
            <a:ext cx="1051560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FDA9-06FB-0E41-A3AC-E0AD03100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46648"/>
            <a:ext cx="10515600" cy="332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482F-30EB-4949-B4BB-FDCCC4D21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BDBB4A-52A4-0E44-A608-CF4D949E412D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B515-6CC6-304D-95CC-EAD704C53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8E32B-561E-4147-96A5-49824E83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2" r:id="rId3"/>
    <p:sldLayoutId id="2147483661" r:id="rId4"/>
    <p:sldLayoutId id="2147483654" r:id="rId5"/>
    <p:sldLayoutId id="2147483688" r:id="rId6"/>
    <p:sldLayoutId id="2147483687" r:id="rId7"/>
    <p:sldLayoutId id="2147483652" r:id="rId8"/>
    <p:sldLayoutId id="2147483649" r:id="rId9"/>
    <p:sldLayoutId id="2147483651" r:id="rId10"/>
    <p:sldLayoutId id="2147483653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081E75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50000"/>
          </a:schemeClr>
        </a:buClr>
        <a:buSzPct val="103000"/>
        <a:buFont typeface="Wingdings" pitchFamily="2" charset="2"/>
        <a:buChar char="§"/>
        <a:defRPr sz="2800" b="0" i="0" kern="1200">
          <a:solidFill>
            <a:schemeClr val="accent1">
              <a:lumMod val="50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4AA00"/>
        </a:buClr>
        <a:buFont typeface="Wingdings" pitchFamily="2" charset="2"/>
        <a:buChar char="§"/>
        <a:defRPr sz="28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800"/>
        </a:spcBef>
        <a:buClr>
          <a:srgbClr val="B09400"/>
        </a:buClr>
        <a:buFont typeface="Wingdings" pitchFamily="2" charset="2"/>
        <a:buChar char="§"/>
        <a:defRPr sz="24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68908"/>
        </a:buClr>
        <a:buFont typeface="Wingdings" pitchFamily="2" charset="2"/>
        <a:buChar char="§"/>
        <a:defRPr sz="20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68908"/>
        </a:buClr>
        <a:buFont typeface="Wingdings" pitchFamily="2" charset="2"/>
        <a:buChar char="§"/>
        <a:defRPr sz="20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3EBD-8403-7D4F-A12F-28B6AA14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133B-38D8-1441-B48C-FFFF1A7C1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CE2B-628F-104B-BFF9-4062E2EB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17D3-6F94-A742-A396-A388579C5AF3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2F7B5-5241-CD43-8F83-5F2AC33A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0F01-FCE6-8F4D-AF6D-6CF22BF4B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menti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PgzFNK7pXU?feature=oembed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menti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7278EF-C557-DD43-A4A4-F872A65B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35" y="1800898"/>
            <a:ext cx="6040690" cy="2364702"/>
          </a:xfrm>
        </p:spPr>
        <p:txBody>
          <a:bodyPr/>
          <a:lstStyle/>
          <a:p>
            <a:r>
              <a:rPr lang="en-US" dirty="0"/>
              <a:t>GLOBE Virtual Training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Atmosphere &amp; Biosphere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6B7BE7-824D-BB47-9F5E-0DCB9609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934" y="4608513"/>
            <a:ext cx="6966365" cy="1474787"/>
          </a:xfrm>
        </p:spPr>
        <p:txBody>
          <a:bodyPr>
            <a:normAutofit/>
          </a:bodyPr>
          <a:lstStyle/>
          <a:p>
            <a:r>
              <a:rPr lang="en-US" dirty="0"/>
              <a:t>Tracy Ostrom, Garry Harris, Linda Hayden</a:t>
            </a:r>
          </a:p>
          <a:p>
            <a:r>
              <a:rPr lang="en-US" sz="2000" dirty="0"/>
              <a:t>July 17, 2020</a:t>
            </a:r>
          </a:p>
          <a:p>
            <a:r>
              <a:rPr lang="en-US" sz="2000" dirty="0"/>
              <a:t>10 am – 12 pm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D2B37-F644-4442-B880-94BF95D31598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4B9160-4E59-534F-9586-2807AD872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514072-FD39-8444-9D2A-5DEAC7DF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8EF4C6-6E21-1B42-964D-3583A4865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0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540000"/>
            <a:ext cx="10896600" cy="2654300"/>
          </a:xfrm>
        </p:spPr>
        <p:txBody>
          <a:bodyPr/>
          <a:lstStyle/>
          <a:p>
            <a:r>
              <a:rPr lang="en-US" dirty="0"/>
              <a:t>Data Entry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Setting up a site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(I’ll go first)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D6AB-93E6-AC49-8BE5-6E6D4B8CECE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842B-AB97-6949-91B1-E1DFC50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9A72D-FF8C-024A-B2E5-EBB3701E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1F-5385-914C-91F0-219C3B56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89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85D693-2699-0741-9F05-E0FDA466E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799" y="2141319"/>
            <a:ext cx="6243101" cy="3754898"/>
          </a:xfrm>
        </p:spPr>
        <p:txBody>
          <a:bodyPr/>
          <a:lstStyle/>
          <a:p>
            <a:pPr marL="514350" indent="-514350">
              <a:buClr>
                <a:srgbClr val="BF8D2E"/>
              </a:buClr>
              <a:buFont typeface="+mj-lt"/>
              <a:buAutoNum type="arabicPeriod"/>
            </a:pPr>
            <a:r>
              <a:rPr lang="en-US" dirty="0"/>
              <a:t>Login to GLOBE website</a:t>
            </a:r>
          </a:p>
          <a:p>
            <a:pPr marL="514350" indent="-514350">
              <a:buClr>
                <a:srgbClr val="BF8D2E"/>
              </a:buClr>
              <a:buFont typeface="+mj-lt"/>
              <a:buAutoNum type="arabicPeriod"/>
            </a:pPr>
            <a:r>
              <a:rPr lang="en-US" dirty="0"/>
              <a:t>Click GLOBE Data</a:t>
            </a:r>
          </a:p>
          <a:p>
            <a:pPr marL="514350" indent="-514350">
              <a:buClr>
                <a:srgbClr val="BF8D2E"/>
              </a:buClr>
              <a:buFont typeface="+mj-lt"/>
              <a:buAutoNum type="arabicPeriod"/>
            </a:pPr>
            <a:r>
              <a:rPr lang="en-US" dirty="0"/>
              <a:t>Click Data Entry</a:t>
            </a:r>
          </a:p>
          <a:p>
            <a:pPr marL="514350" indent="-514350">
              <a:buClr>
                <a:srgbClr val="BF8D2E"/>
              </a:buClr>
              <a:buFont typeface="+mj-lt"/>
              <a:buAutoNum type="arabicPeriod"/>
            </a:pPr>
            <a:r>
              <a:rPr lang="en-US" dirty="0"/>
              <a:t>Click Training Data Entry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Should see                            at top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Click your school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Click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85C920-0E58-B44D-85E7-45B4609B3616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8AA6A-D16A-ED44-8684-3314F422E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DF49C-9C60-0143-8843-C1F7532A8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F0158-D09D-BE47-95C5-8F3E88C25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C1E1C5-1B18-DF47-A68D-A4F76193F7F8}"/>
              </a:ext>
            </a:extLst>
          </p:cNvPr>
          <p:cNvSpPr txBox="1">
            <a:spLocks/>
          </p:cNvSpPr>
          <p:nvPr/>
        </p:nvSpPr>
        <p:spPr>
          <a:xfrm>
            <a:off x="239712" y="1017127"/>
            <a:ext cx="10250488" cy="938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Data Entry – your turn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A17A852-B6AC-B24F-A96A-4F1E7B4D6E2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5"/>
          <a:stretch>
            <a:fillRect/>
          </a:stretch>
        </p:blipFill>
        <p:spPr>
          <a:xfrm>
            <a:off x="2842663" y="4379119"/>
            <a:ext cx="2496893" cy="281781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FFEF1D-270E-A647-B55D-741FB4FF9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850" y="5307473"/>
            <a:ext cx="1435100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C8335A-F878-A649-8A42-53BF6E253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774" y="451643"/>
            <a:ext cx="5616302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1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A4C8-A938-7540-A83B-A6A42CBC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GLOBE Observer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3A9AC-AD72-3C4C-8BAF-871ADF173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Free Download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Sign up with an email </a:t>
            </a:r>
          </a:p>
          <a:p>
            <a:pPr marL="107950" indent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    address</a:t>
            </a:r>
          </a:p>
          <a:p>
            <a:pPr marL="10795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Start being a </a:t>
            </a:r>
          </a:p>
          <a:p>
            <a:pPr marL="107950" indent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    citizen scientist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389CE-01A6-B045-BDA4-970672586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347" y="424895"/>
            <a:ext cx="3527472" cy="161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DDD65-E11F-D447-AF8A-6FBFC0E8B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377" y="1552670"/>
            <a:ext cx="1113366" cy="1190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A23711-C311-7F45-A414-9BF0380A3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872" y="2906669"/>
            <a:ext cx="6932214" cy="3252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078C6-2F2A-9947-B2D2-F23534BE8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A6E99B-8102-CF49-8060-21697BBD3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7B5C3F-9B8D-3148-A5E2-AFCC58DAA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6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AF11D-8CA3-8046-8C0A-D8B34265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18" y="1000471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Let’s Make a Cloud Observation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9608E-53DD-3143-A0B8-B9E35A0D8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218" y="2033754"/>
            <a:ext cx="7432343" cy="43512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Take a peek out of your nearest window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Look up into the sky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do you see?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Clouds?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Contrails?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Cloud height (high, medium, low)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Sky color (light blue, blue, dark blue)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Sky clarity (unusually clear, clear, hazy)</a:t>
            </a:r>
          </a:p>
          <a:p>
            <a:pPr lvl="2"/>
            <a:endParaRPr lang="en-US" sz="24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/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BD4BD-A385-634B-A125-50D857F11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" t="7554" b="19680"/>
          <a:stretch/>
        </p:blipFill>
        <p:spPr>
          <a:xfrm>
            <a:off x="8605478" y="1717328"/>
            <a:ext cx="3015021" cy="3941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58D56-E9F5-2149-A563-C71CF0653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AA4395-1F84-434C-8E6D-48603C864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6921D6-D150-9542-B60A-EAA9B3F93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2497E-763B-5C4F-8102-7CBB4AF1B318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47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03400"/>
            <a:ext cx="10896600" cy="2654300"/>
          </a:xfrm>
        </p:spPr>
        <p:txBody>
          <a:bodyPr/>
          <a:lstStyle/>
          <a:p>
            <a:r>
              <a:rPr lang="en-US" dirty="0"/>
              <a:t>GLOBE Opportunities to Connect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D6AB-93E6-AC49-8BE5-6E6D4B8CECE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842B-AB97-6949-91B1-E1DFC50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9A72D-FF8C-024A-B2E5-EBB3701E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1F-5385-914C-91F0-219C3B56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11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47B953-E002-794B-A616-03D2621D7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856" y="2104881"/>
            <a:ext cx="5339224" cy="4008899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BF8D2E"/>
              </a:buClr>
            </a:pPr>
            <a:r>
              <a:rPr lang="en-US" dirty="0"/>
              <a:t>Urban Heat Island Effect</a:t>
            </a:r>
          </a:p>
          <a:p>
            <a:pPr>
              <a:buClr>
                <a:srgbClr val="BF8D2E"/>
              </a:buClr>
            </a:pPr>
            <a:r>
              <a:rPr lang="en-US" dirty="0"/>
              <a:t>Air Quality</a:t>
            </a:r>
          </a:p>
          <a:p>
            <a:pPr>
              <a:buClr>
                <a:srgbClr val="BF8D2E"/>
              </a:buClr>
            </a:pPr>
            <a:r>
              <a:rPr lang="en-US" dirty="0"/>
              <a:t>GPM – Global Precipitation Measurement</a:t>
            </a:r>
          </a:p>
          <a:p>
            <a:pPr>
              <a:buClr>
                <a:srgbClr val="BF8D2E"/>
              </a:buClr>
            </a:pPr>
            <a:r>
              <a:rPr lang="en-US" dirty="0"/>
              <a:t>El Niño and La Niña</a:t>
            </a:r>
          </a:p>
          <a:p>
            <a:pPr>
              <a:buClr>
                <a:srgbClr val="BF8D2E"/>
              </a:buClr>
            </a:pPr>
            <a:r>
              <a:rPr lang="en-US" dirty="0"/>
              <a:t>Tree Height (ICESAT 2)</a:t>
            </a:r>
          </a:p>
          <a:p>
            <a:pPr>
              <a:buClr>
                <a:srgbClr val="BF8D2E"/>
              </a:buClr>
            </a:pPr>
            <a:r>
              <a:rPr lang="en-US" dirty="0"/>
              <a:t>GLOBE Mission EARTH</a:t>
            </a:r>
          </a:p>
          <a:p>
            <a:pPr>
              <a:buClr>
                <a:srgbClr val="BF8D2E"/>
              </a:buClr>
            </a:pPr>
            <a:r>
              <a:rPr lang="en-US" dirty="0"/>
              <a:t>AREN Project</a:t>
            </a:r>
          </a:p>
          <a:p>
            <a:pPr>
              <a:buClr>
                <a:srgbClr val="BF8D2E"/>
              </a:buClr>
            </a:pPr>
            <a:r>
              <a:rPr lang="en-US" dirty="0"/>
              <a:t>Arctic and Earth SIGNS</a:t>
            </a:r>
          </a:p>
          <a:p>
            <a:pPr>
              <a:buClr>
                <a:srgbClr val="BF8D2E"/>
              </a:buClr>
            </a:pPr>
            <a:r>
              <a:rPr lang="en-US" dirty="0"/>
              <a:t>NESEC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42C15-54E3-0F45-BB10-B5B586C131C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A71A6-2497-9747-9A47-75C60472B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58B1D-E734-2641-B8EE-DC8CB1CF0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2B7BC-BA82-DF4A-AF1F-1AFF8167F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E5C5940-BEF0-354F-951D-283169054590}"/>
              </a:ext>
            </a:extLst>
          </p:cNvPr>
          <p:cNvSpPr txBox="1">
            <a:spLocks/>
          </p:cNvSpPr>
          <p:nvPr/>
        </p:nvSpPr>
        <p:spPr>
          <a:xfrm>
            <a:off x="453218" y="1229071"/>
            <a:ext cx="11484782" cy="938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GLOBE Opportunities       Get Started…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EFE396-ABEB-5249-B376-B5BE37306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716" y="1932161"/>
            <a:ext cx="6456966" cy="42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44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06700"/>
            <a:ext cx="10896600" cy="1003300"/>
          </a:xfrm>
        </p:spPr>
        <p:txBody>
          <a:bodyPr anchor="t"/>
          <a:lstStyle/>
          <a:p>
            <a:r>
              <a:rPr lang="en-US" dirty="0"/>
              <a:t>BREAK – 5 minutes and 35 seconds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D6AB-93E6-AC49-8BE5-6E6D4B8CECE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842B-AB97-6949-91B1-E1DFC50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9A72D-FF8C-024A-B2E5-EBB3701E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1F-5385-914C-91F0-219C3B56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0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6200" y="2085975"/>
            <a:ext cx="6037800" cy="3754898"/>
          </a:xfrm>
        </p:spPr>
        <p:txBody>
          <a:bodyPr/>
          <a:lstStyle/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Making Connections – Atmosphere &amp; Biosphere</a:t>
            </a:r>
          </a:p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Review GLOBE Protocols – Biosphere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Tree Height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Green Up/Green Down</a:t>
            </a:r>
          </a:p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Data Entry &amp; Site Set 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9712" y="1017127"/>
            <a:ext cx="10250488" cy="938212"/>
          </a:xfrm>
        </p:spPr>
        <p:txBody>
          <a:bodyPr/>
          <a:lstStyle/>
          <a:p>
            <a:r>
              <a:rPr lang="en-US" dirty="0"/>
              <a:t>Our Agenda - Biosphere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9BA6D-1F7A-3140-9BA8-8DCA4A8AB551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22A760-FEAD-FF46-9C09-D96830C8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6A580B-32A6-EE4C-A666-D50A8A0F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2A6C0-26A5-3B42-B772-5F19D446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25BBA7F-6AEE-7246-AA36-C9FFDC19089C}"/>
              </a:ext>
            </a:extLst>
          </p:cNvPr>
          <p:cNvSpPr txBox="1">
            <a:spLocks/>
          </p:cNvSpPr>
          <p:nvPr/>
        </p:nvSpPr>
        <p:spPr>
          <a:xfrm>
            <a:off x="6441826" y="1958514"/>
            <a:ext cx="5186900" cy="375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None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GLOBE Observer</a:t>
            </a:r>
          </a:p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Putting It All Together</a:t>
            </a:r>
          </a:p>
          <a:p>
            <a:pPr marL="1143000" lvl="1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Research Process</a:t>
            </a:r>
          </a:p>
          <a:p>
            <a:pPr marL="1143000" lvl="1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SRS/IVSS</a:t>
            </a:r>
          </a:p>
          <a:p>
            <a:pPr marL="1143000" lvl="1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Guide/Rubric/Poster</a:t>
            </a:r>
          </a:p>
        </p:txBody>
      </p:sp>
    </p:spTree>
    <p:extLst>
      <p:ext uri="{BB962C8B-B14F-4D97-AF65-F5344CB8AC3E}">
        <p14:creationId xmlns:p14="http://schemas.microsoft.com/office/powerpoint/2010/main" val="1154805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032000"/>
            <a:ext cx="10896600" cy="3860800"/>
          </a:xfrm>
        </p:spPr>
        <p:txBody>
          <a:bodyPr anchor="t"/>
          <a:lstStyle/>
          <a:p>
            <a:r>
              <a:rPr lang="en-US" dirty="0"/>
              <a:t>Making Connections: Atmosphere and Biosphere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u="sng" dirty="0"/>
              <a:t>Let’s Chat:</a:t>
            </a:r>
            <a:r>
              <a:rPr lang="en-US" dirty="0"/>
              <a:t> What connections do you see with these two spheres?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D6AB-93E6-AC49-8BE5-6E6D4B8CECE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842B-AB97-6949-91B1-E1DFC50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9A72D-FF8C-024A-B2E5-EBB3701E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1F-5385-914C-91F0-219C3B56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30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95400"/>
            <a:ext cx="10896600" cy="5080000"/>
          </a:xfrm>
        </p:spPr>
        <p:txBody>
          <a:bodyPr/>
          <a:lstStyle/>
          <a:p>
            <a:r>
              <a:rPr lang="en-US" dirty="0"/>
              <a:t>Let’s Review the Biosphere Protocols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Go to: </a:t>
            </a:r>
            <a:r>
              <a:rPr lang="en-US" dirty="0">
                <a:hlinkClick r:id="rId2"/>
              </a:rPr>
              <a:t>https://www.menti.com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Enter Code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I will put you into 2 breakout rooms.</a:t>
            </a:r>
            <a:br>
              <a:rPr lang="en-US" b="1" dirty="0"/>
            </a:br>
            <a:r>
              <a:rPr lang="en-US" b="1" dirty="0"/>
              <a:t>Work as a team to answer each question.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D6AB-93E6-AC49-8BE5-6E6D4B8CECE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842B-AB97-6949-91B1-E1DFC5086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9A72D-FF8C-024A-B2E5-EBB3701E9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1F-5385-914C-91F0-219C3B56F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5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E645DF-45A8-E54C-B5C5-37AEAE8F5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9166" y="1400784"/>
            <a:ext cx="6408034" cy="459392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C3CF65-5A8E-DF4C-AE8D-221C146B98DF}"/>
              </a:ext>
            </a:extLst>
          </p:cNvPr>
          <p:cNvSpPr txBox="1">
            <a:spLocks/>
          </p:cNvSpPr>
          <p:nvPr/>
        </p:nvSpPr>
        <p:spPr>
          <a:xfrm>
            <a:off x="304800" y="1197583"/>
            <a:ext cx="5054600" cy="48822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Annotate – Where are You?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From your zoom window: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1. Go to the top of zoom and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click on “</a:t>
            </a:r>
            <a:r>
              <a:rPr lang="en-US" sz="2000" u="sng" dirty="0">
                <a:solidFill>
                  <a:schemeClr val="tx1"/>
                </a:solidFill>
              </a:rPr>
              <a:t>view options</a:t>
            </a:r>
            <a:r>
              <a:rPr lang="en-US" sz="2000" dirty="0">
                <a:solidFill>
                  <a:schemeClr val="tx1"/>
                </a:solidFill>
              </a:rPr>
              <a:t>”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br>
              <a:rPr lang="en-US" sz="2000" u="sng" dirty="0">
                <a:solidFill>
                  <a:schemeClr val="tx1"/>
                </a:solidFill>
              </a:rPr>
            </a:br>
            <a:br>
              <a:rPr lang="en-US" sz="2000" u="sng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2. Click on </a:t>
            </a:r>
            <a:r>
              <a:rPr lang="en-US" sz="2000" u="sng" dirty="0">
                <a:solidFill>
                  <a:schemeClr val="tx1"/>
                </a:solidFill>
              </a:rPr>
              <a:t>“annotate”</a:t>
            </a:r>
            <a:br>
              <a:rPr lang="en-US" sz="2000" u="sng" dirty="0">
                <a:solidFill>
                  <a:schemeClr val="tx1"/>
                </a:solidFill>
              </a:rPr>
            </a:br>
            <a:br>
              <a:rPr lang="en-US" sz="2000" u="sng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3. Click “</a:t>
            </a:r>
            <a:r>
              <a:rPr lang="en-US" sz="2000" u="sng" dirty="0">
                <a:solidFill>
                  <a:schemeClr val="tx1"/>
                </a:solidFill>
              </a:rPr>
              <a:t>stamp</a:t>
            </a:r>
            <a:r>
              <a:rPr lang="en-US" sz="2000" dirty="0">
                <a:solidFill>
                  <a:schemeClr val="tx1"/>
                </a:solidFill>
              </a:rPr>
              <a:t>” and choose a stamp</a:t>
            </a:r>
            <a:br>
              <a:rPr lang="en-US" sz="2000" u="sng" dirty="0">
                <a:solidFill>
                  <a:schemeClr val="tx1"/>
                </a:solidFill>
              </a:rPr>
            </a:br>
            <a:br>
              <a:rPr lang="en-US" sz="2000" u="sng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4. Place your curser on the map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where </a:t>
            </a:r>
            <a:r>
              <a:rPr lang="en-US" sz="2000" u="sng" dirty="0">
                <a:solidFill>
                  <a:schemeClr val="tx1"/>
                </a:solidFill>
              </a:rPr>
              <a:t>you are located</a:t>
            </a:r>
            <a:r>
              <a:rPr lang="en-US" sz="2000" dirty="0">
                <a:solidFill>
                  <a:schemeClr val="tx1"/>
                </a:solidFill>
              </a:rPr>
              <a:t> and click;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your stamp will appear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at that spot</a:t>
            </a:r>
            <a:endParaRPr lang="en-US" sz="2000" u="sng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34B1C-0D47-B14A-B986-E16AC87E9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FA0480-2127-8D4B-BA49-D62062FDF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5A72BD-2CAD-294C-BED0-19610AF3C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B8E1E5-1176-554E-9DC0-10A6024C00A6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2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85D693-2699-0741-9F05-E0FDA466E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00" y="2141319"/>
            <a:ext cx="5671600" cy="3754898"/>
          </a:xfrm>
        </p:spPr>
        <p:txBody>
          <a:bodyPr/>
          <a:lstStyle/>
          <a:p>
            <a:pPr>
              <a:buClr>
                <a:srgbClr val="BF8D2E"/>
              </a:buClr>
            </a:pPr>
            <a:r>
              <a:rPr lang="en-US" dirty="0"/>
              <a:t>Tree Height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Make a clinometer activity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Join the campaign and share data with NASA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Compare different types of clinometer for the same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4EA60-D979-A14F-B634-446AFF727A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50957" y="2068051"/>
            <a:ext cx="5968637" cy="3754898"/>
          </a:xfrm>
        </p:spPr>
        <p:txBody>
          <a:bodyPr/>
          <a:lstStyle/>
          <a:p>
            <a:pPr marL="457200" indent="-457200">
              <a:buClr>
                <a:srgbClr val="BF8D2E"/>
              </a:buClr>
              <a:buFont typeface="Wingdings" pitchFamily="2" charset="2"/>
              <a:buChar char="§"/>
            </a:pPr>
            <a:r>
              <a:rPr lang="en-US" dirty="0"/>
              <a:t>Green Up/Green Down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ok to use local plants/trees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Easily combined with atmosphere protocols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85C920-0E58-B44D-85E7-45B4609B3616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8AA6A-D16A-ED44-8684-3314F422E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DF49C-9C60-0143-8843-C1F7532A8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F0158-D09D-BE47-95C5-8F3E88C25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C1E1C5-1B18-DF47-A68D-A4F76193F7F8}"/>
              </a:ext>
            </a:extLst>
          </p:cNvPr>
          <p:cNvSpPr txBox="1">
            <a:spLocks/>
          </p:cNvSpPr>
          <p:nvPr/>
        </p:nvSpPr>
        <p:spPr>
          <a:xfrm>
            <a:off x="239712" y="1017127"/>
            <a:ext cx="10250488" cy="938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Biosphere - Tips</a:t>
            </a:r>
          </a:p>
        </p:txBody>
      </p:sp>
    </p:spTree>
    <p:extLst>
      <p:ext uri="{BB962C8B-B14F-4D97-AF65-F5344CB8AC3E}">
        <p14:creationId xmlns:p14="http://schemas.microsoft.com/office/powerpoint/2010/main" val="17752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540000"/>
            <a:ext cx="10896600" cy="2654300"/>
          </a:xfrm>
        </p:spPr>
        <p:txBody>
          <a:bodyPr/>
          <a:lstStyle/>
          <a:p>
            <a:r>
              <a:rPr lang="en-US" dirty="0"/>
              <a:t>Data Entry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Setting up a site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(I’ll go first)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D6AB-93E6-AC49-8BE5-6E6D4B8CECE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842B-AB97-6949-91B1-E1DFC50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9A72D-FF8C-024A-B2E5-EBB3701E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1F-5385-914C-91F0-219C3B56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44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85D693-2699-0741-9F05-E0FDA466E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799" y="2141319"/>
            <a:ext cx="6243101" cy="3754898"/>
          </a:xfrm>
        </p:spPr>
        <p:txBody>
          <a:bodyPr/>
          <a:lstStyle/>
          <a:p>
            <a:pPr marL="514350" indent="-514350">
              <a:buClr>
                <a:srgbClr val="BF8D2E"/>
              </a:buClr>
              <a:buFont typeface="+mj-lt"/>
              <a:buAutoNum type="arabicPeriod"/>
            </a:pPr>
            <a:r>
              <a:rPr lang="en-US" dirty="0"/>
              <a:t>Login to GLOBE website</a:t>
            </a:r>
          </a:p>
          <a:p>
            <a:pPr marL="514350" indent="-514350">
              <a:buClr>
                <a:srgbClr val="BF8D2E"/>
              </a:buClr>
              <a:buFont typeface="+mj-lt"/>
              <a:buAutoNum type="arabicPeriod"/>
            </a:pPr>
            <a:r>
              <a:rPr lang="en-US" dirty="0"/>
              <a:t>Click GLOBE Data</a:t>
            </a:r>
          </a:p>
          <a:p>
            <a:pPr marL="514350" indent="-514350">
              <a:buClr>
                <a:srgbClr val="BF8D2E"/>
              </a:buClr>
              <a:buFont typeface="+mj-lt"/>
              <a:buAutoNum type="arabicPeriod"/>
            </a:pPr>
            <a:r>
              <a:rPr lang="en-US" dirty="0"/>
              <a:t>Click Data Entry</a:t>
            </a:r>
          </a:p>
          <a:p>
            <a:pPr marL="514350" indent="-514350">
              <a:buClr>
                <a:srgbClr val="BF8D2E"/>
              </a:buClr>
              <a:buFont typeface="+mj-lt"/>
              <a:buAutoNum type="arabicPeriod"/>
            </a:pPr>
            <a:r>
              <a:rPr lang="en-US" dirty="0"/>
              <a:t>Click Training Data Entry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Should see                            at top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Click your school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Click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85C920-0E58-B44D-85E7-45B4609B3616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8AA6A-D16A-ED44-8684-3314F422E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DF49C-9C60-0143-8843-C1F7532A8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F0158-D09D-BE47-95C5-8F3E88C25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C1E1C5-1B18-DF47-A68D-A4F76193F7F8}"/>
              </a:ext>
            </a:extLst>
          </p:cNvPr>
          <p:cNvSpPr txBox="1">
            <a:spLocks/>
          </p:cNvSpPr>
          <p:nvPr/>
        </p:nvSpPr>
        <p:spPr>
          <a:xfrm>
            <a:off x="239712" y="1017127"/>
            <a:ext cx="10250488" cy="938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Data Entry – your turn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A17A852-B6AC-B24F-A96A-4F1E7B4D6E2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5"/>
          <a:stretch>
            <a:fillRect/>
          </a:stretch>
        </p:blipFill>
        <p:spPr>
          <a:xfrm>
            <a:off x="2842663" y="4379119"/>
            <a:ext cx="2496893" cy="281781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FFEF1D-270E-A647-B55D-741FB4FF9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850" y="5307473"/>
            <a:ext cx="1435100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C8335A-F878-A649-8A42-53BF6E253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774" y="451643"/>
            <a:ext cx="5616302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15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A4C8-A938-7540-A83B-A6A42CBC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GLOBE Observer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3A9AC-AD72-3C4C-8BAF-871ADF173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Free Download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Sign up with an email </a:t>
            </a:r>
          </a:p>
          <a:p>
            <a:pPr marL="107950" indent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    address</a:t>
            </a:r>
          </a:p>
          <a:p>
            <a:pPr marL="10795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Start being a </a:t>
            </a:r>
          </a:p>
          <a:p>
            <a:pPr marL="107950" indent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    citizen scientist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389CE-01A6-B045-BDA4-970672586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347" y="424895"/>
            <a:ext cx="3527472" cy="161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DDD65-E11F-D447-AF8A-6FBFC0E8B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377" y="1552670"/>
            <a:ext cx="1113366" cy="1190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A23711-C311-7F45-A414-9BF0380A3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872" y="2906669"/>
            <a:ext cx="6932214" cy="3252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078C6-2F2A-9947-B2D2-F23534BE8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A6E99B-8102-CF49-8060-21697BBD3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7B5C3F-9B8D-3148-A5E2-AFCC58DAA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4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021E4-ED36-014B-95A1-BF89EE53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996651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Putting It All Together – Project Based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C7AD5-8ACD-9F44-A7E3-9F331F989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440" y="2164976"/>
            <a:ext cx="10251660" cy="369637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International Virtual Student Symposium (IVSS)</a:t>
            </a:r>
          </a:p>
          <a:p>
            <a:r>
              <a:rPr lang="en-US" dirty="0">
                <a:solidFill>
                  <a:schemeClr val="tx1"/>
                </a:solidFill>
              </a:rPr>
              <a:t>Student Research Symposium (SRS)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 to attend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 to all GLOBE students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Held regionally in the spring every year (Colorado, New Mexico, Texas)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SRS Guide for teachers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Rubric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Template for poster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9DE66-6A2C-D149-9681-63D6E48C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D9985-D543-1448-A8C8-9EC8DC46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65E4C2-E89B-BD4D-926D-392F200DB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C63BBA-E2D4-3249-B4AC-13CADD2191BD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35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45140-D629-844D-94D8-16948CB2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23765"/>
            <a:ext cx="5005136" cy="9385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SRS Planning 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04C5B-404E-AD46-892C-5636771B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428" y="32978"/>
            <a:ext cx="5456572" cy="7061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44298-5B0B-9049-95C1-E323DE12D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652" y="2579427"/>
            <a:ext cx="6784118" cy="3016155"/>
          </a:xfrm>
          <a:prstGeom prst="rect">
            <a:avLst/>
          </a:prstGeom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E19B4C52-FAA4-3248-AA6F-86FB0E4AD55A}"/>
              </a:ext>
            </a:extLst>
          </p:cNvPr>
          <p:cNvSpPr/>
          <p:nvPr/>
        </p:nvSpPr>
        <p:spPr>
          <a:xfrm rot="9325228">
            <a:off x="5704764" y="2019869"/>
            <a:ext cx="1596788" cy="126924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715AC-8EBE-A14A-96C3-27BFA521E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45FA1-23D0-E047-8D56-17AE5F40F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4EF5E-EACE-E842-BF7A-2A98E9391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139470-A4AD-8948-A7B6-3AE196D278F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89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45140-D629-844D-94D8-16948CB2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68414"/>
            <a:ext cx="3441700" cy="13257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 Rubric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C6B85-334F-B041-A9CD-DEFB8425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57" y="468414"/>
            <a:ext cx="8875059" cy="7140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45F20F-3DDE-964F-B182-17515268B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2416689"/>
            <a:ext cx="10261600" cy="177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E59052-B8DE-9643-BE9C-BDFFBD5C9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1BDB1-FDF8-6E43-863D-4562A777D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B8024-802C-3E47-BF04-2DCE10D81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EE8F74-086F-BE48-8E32-A350B0B91896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2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45140-D629-844D-94D8-16948CB2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4904"/>
            <a:ext cx="4262269" cy="13257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Poster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Presentation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3B5F9-F757-4C4A-9C81-7DE352207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40" y="3574147"/>
            <a:ext cx="4876800" cy="245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A64E6-E459-F442-8ED1-6986761B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775" y="1014504"/>
            <a:ext cx="4889500" cy="350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2B109B-C8CB-A24D-9FE8-2BF930B31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270" y="1014504"/>
            <a:ext cx="7929729" cy="5659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DE892-3E59-F84E-B546-335F58D8C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6094A-C918-E443-90CA-57C312489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D44BE0-4493-2949-8C91-1231E2BB2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E1619B-BF7E-F04A-B284-CFBC14E124FF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09" y="1485381"/>
            <a:ext cx="3198891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Student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Research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Projects</a:t>
            </a:r>
          </a:p>
        </p:txBody>
      </p:sp>
      <p:pic>
        <p:nvPicPr>
          <p:cNvPr id="4" name="Online Media 3" descr="Highlights from the 2019 Globe Pacific Regional Student Research Symposium">
            <a:hlinkClick r:id="" action="ppaction://media"/>
            <a:extLst>
              <a:ext uri="{FF2B5EF4-FFF2-40B4-BE49-F238E27FC236}">
                <a16:creationId xmlns:a16="http://schemas.microsoft.com/office/drawing/2014/main" id="{EB8D887C-E551-B24D-A844-29EF0D80AA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98800" y="1100290"/>
            <a:ext cx="9091691" cy="511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87E35-22B5-DA49-9D26-54941E57D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875E3-2857-224B-BAA8-81823B437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59710B-3A4D-FA4E-B032-4D718303C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6D25-1A41-D44F-B077-AD377D4DBB9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2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7CD6AB-93E6-AC49-8BE5-6E6D4B8CECE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842B-AB97-6949-91B1-E1DFC50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9A72D-FF8C-024A-B2E5-EBB3701E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1F-5385-914C-91F0-219C3B56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6F0624-7B7D-634D-B0E4-8A113789FFF4}"/>
              </a:ext>
            </a:extLst>
          </p:cNvPr>
          <p:cNvSpPr txBox="1"/>
          <p:nvPr/>
        </p:nvSpPr>
        <p:spPr>
          <a:xfrm>
            <a:off x="1816100" y="2082800"/>
            <a:ext cx="8547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Chat: </a:t>
            </a:r>
          </a:p>
          <a:p>
            <a:pPr algn="ctr"/>
            <a:endParaRPr lang="en-US" sz="3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 You See Using GLOBE</a:t>
            </a:r>
          </a:p>
          <a:p>
            <a:pPr algn="ctr"/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/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Your Students?</a:t>
            </a:r>
          </a:p>
        </p:txBody>
      </p:sp>
    </p:spTree>
    <p:extLst>
      <p:ext uri="{BB962C8B-B14F-4D97-AF65-F5344CB8AC3E}">
        <p14:creationId xmlns:p14="http://schemas.microsoft.com/office/powerpoint/2010/main" val="107494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D6A89-32AE-6243-8E98-F90F618C6821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65487-D3D9-DA4F-A659-2D79123C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B39277-AC1D-BE41-B20A-28C6D56A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23FE5B-C89B-F04C-91F8-261B18243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11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661609-850D-3846-8552-9AD615AFBFC8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DD957-61C7-D74C-B499-11C09D77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1B1E2-DE64-AD4D-AB46-38DD61881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E33F8-8305-4E4F-B4CE-BEAB3B1C3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C84A4-DD20-BB42-AA8A-BCE3C3DD7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41" y="2201322"/>
            <a:ext cx="1561822" cy="166385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92FC29-62CA-7442-A444-A96ECB181232}"/>
              </a:ext>
            </a:extLst>
          </p:cNvPr>
          <p:cNvSpPr txBox="1">
            <a:spLocks/>
          </p:cNvSpPr>
          <p:nvPr/>
        </p:nvSpPr>
        <p:spPr>
          <a:xfrm>
            <a:off x="508000" y="4085124"/>
            <a:ext cx="1877310" cy="379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Tracy Ostrom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318EEC-9BA2-4440-AA01-3C3991ADC02A}"/>
              </a:ext>
            </a:extLst>
          </p:cNvPr>
          <p:cNvSpPr txBox="1">
            <a:spLocks/>
          </p:cNvSpPr>
          <p:nvPr/>
        </p:nvSpPr>
        <p:spPr>
          <a:xfrm>
            <a:off x="126873" y="4432784"/>
            <a:ext cx="2791835" cy="5339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/>
              <a:t>tostrom@berkeley.edu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84A0A7-F7A2-9F42-9852-994E6D6131EB}"/>
              </a:ext>
            </a:extLst>
          </p:cNvPr>
          <p:cNvSpPr txBox="1">
            <a:spLocks/>
          </p:cNvSpPr>
          <p:nvPr/>
        </p:nvSpPr>
        <p:spPr>
          <a:xfrm>
            <a:off x="107626" y="1300890"/>
            <a:ext cx="3195241" cy="7559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1868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6200" y="2085975"/>
            <a:ext cx="5339225" cy="3754898"/>
          </a:xfrm>
        </p:spPr>
        <p:txBody>
          <a:bodyPr/>
          <a:lstStyle/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Introductions/Ice breaker</a:t>
            </a:r>
          </a:p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Review GLOBE Protocols – Atmosphere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Air Temperature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Surface Temperature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Clouds</a:t>
            </a:r>
          </a:p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Data Entry &amp; Site Set 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9712" y="1017127"/>
            <a:ext cx="10250488" cy="938212"/>
          </a:xfrm>
        </p:spPr>
        <p:txBody>
          <a:bodyPr/>
          <a:lstStyle/>
          <a:p>
            <a:r>
              <a:rPr lang="en-US" dirty="0"/>
              <a:t>Our Agenda - Atmosphere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9BA6D-1F7A-3140-9BA8-8DCA4A8AB551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22A760-FEAD-FF46-9C09-D96830C8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6A580B-32A6-EE4C-A666-D50A8A0F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2A6C0-26A5-3B42-B772-5F19D446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D754D4-2800-8F43-A415-05E156DB271E}"/>
              </a:ext>
            </a:extLst>
          </p:cNvPr>
          <p:cNvSpPr txBox="1">
            <a:spLocks/>
          </p:cNvSpPr>
          <p:nvPr/>
        </p:nvSpPr>
        <p:spPr>
          <a:xfrm>
            <a:off x="6546056" y="1798419"/>
            <a:ext cx="5186900" cy="375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None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GLOBE Observer</a:t>
            </a:r>
          </a:p>
          <a:p>
            <a:pPr marL="457200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Connections</a:t>
            </a:r>
          </a:p>
          <a:p>
            <a:pPr marL="1143000" lvl="1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UHIE</a:t>
            </a:r>
          </a:p>
          <a:p>
            <a:pPr marL="1143000" lvl="1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Cloud Challenge</a:t>
            </a:r>
          </a:p>
          <a:p>
            <a:pPr marL="1143000" lvl="1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r>
              <a:rPr lang="en-US" dirty="0"/>
              <a:t>Air Quality</a:t>
            </a:r>
          </a:p>
          <a:p>
            <a:pPr marL="1143000" lvl="1" indent="-457200">
              <a:buClr>
                <a:srgbClr val="BF8D2E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4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19200"/>
            <a:ext cx="10896600" cy="3975100"/>
          </a:xfrm>
        </p:spPr>
        <p:txBody>
          <a:bodyPr anchor="t"/>
          <a:lstStyle/>
          <a:p>
            <a:pPr algn="l"/>
            <a:r>
              <a:rPr lang="en-US" dirty="0"/>
              <a:t>Take a Poll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GLOBE stands for:</a:t>
            </a:r>
            <a:br>
              <a:rPr lang="en-US" dirty="0"/>
            </a:br>
            <a:r>
              <a:rPr lang="en-US" sz="2800" dirty="0"/>
              <a:t>a. Global and Latitude Observations to Benefit Everyone</a:t>
            </a:r>
            <a:br>
              <a:rPr lang="en-US" sz="2800" dirty="0"/>
            </a:br>
            <a:r>
              <a:rPr lang="en-US" sz="2800" dirty="0"/>
              <a:t>b. Glad to Live On Beautiful Earth</a:t>
            </a:r>
            <a:br>
              <a:rPr lang="en-US" sz="2800" dirty="0"/>
            </a:br>
            <a:r>
              <a:rPr lang="en-US" sz="2800" dirty="0"/>
              <a:t>c. Good Living Observations to Benefit Education</a:t>
            </a:r>
            <a:br>
              <a:rPr lang="en-US" sz="2800" dirty="0"/>
            </a:br>
            <a:r>
              <a:rPr lang="en-US" sz="2800" dirty="0"/>
              <a:t>d. Global Learning and Observations to Benefit the Environment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D6AB-93E6-AC49-8BE5-6E6D4B8CECE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842B-AB97-6949-91B1-E1DFC50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9A72D-FF8C-024A-B2E5-EBB3701E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1F-5385-914C-91F0-219C3B56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29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" y="813674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is GLOBE?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GLOBE Program logo. GLOBE  stands for Global Learning and Observations to Benefit the Environm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73" y="1758272"/>
            <a:ext cx="6896100" cy="4421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CB5267-ADA1-FA41-BD0A-914861F00330}"/>
              </a:ext>
            </a:extLst>
          </p:cNvPr>
          <p:cNvSpPr txBox="1"/>
          <p:nvPr/>
        </p:nvSpPr>
        <p:spPr>
          <a:xfrm>
            <a:off x="8393372" y="2771007"/>
            <a:ext cx="3633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globe.gov</a:t>
            </a:r>
            <a:endParaRPr lang="en-US" sz="6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915BF0-4F3B-3A4E-A6DB-C48B2465E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CF000-A404-C346-9063-7D041BF15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453CC-B896-334D-AE09-F8EBAC561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D92CF2-2A9A-D041-94C5-0A6B24C7E15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2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495AA-85C6-5247-BD92-6F019432C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44" y="1075298"/>
            <a:ext cx="6588558" cy="51604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12E76E-90CF-8242-97A6-1132534CBC5F}"/>
              </a:ext>
            </a:extLst>
          </p:cNvPr>
          <p:cNvSpPr txBox="1"/>
          <p:nvPr/>
        </p:nvSpPr>
        <p:spPr>
          <a:xfrm>
            <a:off x="219456" y="1430725"/>
            <a:ext cx="2279904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/>
              <a:t>Biosphere</a:t>
            </a:r>
          </a:p>
          <a:p>
            <a:endParaRPr lang="en-US" sz="1800" dirty="0"/>
          </a:p>
          <a:p>
            <a:r>
              <a:rPr lang="en-US" sz="1800" dirty="0"/>
              <a:t>The biosphere includes plant life and land cover.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813622-F406-E341-9041-3C3ECD27B584}"/>
              </a:ext>
            </a:extLst>
          </p:cNvPr>
          <p:cNvSpPr txBox="1"/>
          <p:nvPr/>
        </p:nvSpPr>
        <p:spPr>
          <a:xfrm>
            <a:off x="219456" y="4154289"/>
            <a:ext cx="2279904" cy="196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/>
              <a:t>Geosphere</a:t>
            </a:r>
          </a:p>
          <a:p>
            <a:endParaRPr lang="en-US" sz="1800" dirty="0"/>
          </a:p>
          <a:p>
            <a:r>
              <a:rPr lang="en-US" sz="1800" dirty="0"/>
              <a:t>The geosphere (pedosphere) includes rocks and soil.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698CB0-4818-5F41-84BF-4D1B2571286B}"/>
              </a:ext>
            </a:extLst>
          </p:cNvPr>
          <p:cNvSpPr txBox="1"/>
          <p:nvPr/>
        </p:nvSpPr>
        <p:spPr>
          <a:xfrm>
            <a:off x="9692640" y="3944836"/>
            <a:ext cx="2396121" cy="196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/>
              <a:t>Hydrosphere</a:t>
            </a:r>
          </a:p>
          <a:p>
            <a:endParaRPr lang="en-US" sz="1800" dirty="0"/>
          </a:p>
          <a:p>
            <a:r>
              <a:rPr lang="en-US" sz="1800" dirty="0"/>
              <a:t>The hydrosphere includes water on Earth, in rivers, lakes, and the ocean.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C22AF-88A8-C644-BC44-99AE0E829EAD}"/>
              </a:ext>
            </a:extLst>
          </p:cNvPr>
          <p:cNvSpPr txBox="1"/>
          <p:nvPr/>
        </p:nvSpPr>
        <p:spPr>
          <a:xfrm>
            <a:off x="9692640" y="1323004"/>
            <a:ext cx="2279904" cy="196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/>
              <a:t>Atmosphere</a:t>
            </a:r>
          </a:p>
          <a:p>
            <a:endParaRPr lang="en-US" sz="1800" dirty="0"/>
          </a:p>
          <a:p>
            <a:r>
              <a:rPr lang="en-US" sz="1800" dirty="0"/>
              <a:t>The atmosphere includes the air around the earth and weather.</a:t>
            </a:r>
          </a:p>
          <a:p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F169D7-17A9-FC43-B7D2-10A2E1CA157A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499360" y="5075591"/>
            <a:ext cx="1221740" cy="63583"/>
          </a:xfrm>
          <a:prstGeom prst="straightConnector1">
            <a:avLst/>
          </a:prstGeom>
          <a:ln w="41275">
            <a:solidFill>
              <a:srgbClr val="00B050"/>
            </a:solidFill>
            <a:headEnd type="none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3B8461-4C6B-B248-9483-DDE18A3C50B5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499360" y="2277111"/>
            <a:ext cx="1348740" cy="30778"/>
          </a:xfrm>
          <a:prstGeom prst="straightConnector1">
            <a:avLst/>
          </a:prstGeom>
          <a:ln w="41275">
            <a:solidFill>
              <a:schemeClr val="accent4"/>
            </a:solidFill>
            <a:headEnd type="none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8A26FA-3237-7F44-AEAC-9A4129EB0979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8377084" y="1975066"/>
            <a:ext cx="1315556" cy="332823"/>
          </a:xfrm>
          <a:prstGeom prst="straightConnector1">
            <a:avLst/>
          </a:prstGeom>
          <a:ln w="41275">
            <a:solidFill>
              <a:schemeClr val="accent2"/>
            </a:solidFill>
            <a:headEnd type="none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1637B5-6A54-7749-9542-2ABFE72A4622}"/>
              </a:ext>
            </a:extLst>
          </p:cNvPr>
          <p:cNvCxnSpPr>
            <a:cxnSpLocks/>
          </p:cNvCxnSpPr>
          <p:nvPr/>
        </p:nvCxnSpPr>
        <p:spPr>
          <a:xfrm flipH="1" flipV="1">
            <a:off x="8543086" y="3618512"/>
            <a:ext cx="1109727" cy="994111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24367AC-A428-1741-94B6-80EFEE8EF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1130E-3434-D040-8172-5730C4889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B0373B-F833-DC47-9DFE-BA87CDE64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85266"/>
            <a:ext cx="12192000" cy="99714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GLOBE Investigation Areas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3D1D8-5090-E64F-9FA2-8F30349F989D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40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95400"/>
            <a:ext cx="10896600" cy="5080000"/>
          </a:xfrm>
        </p:spPr>
        <p:txBody>
          <a:bodyPr/>
          <a:lstStyle/>
          <a:p>
            <a:r>
              <a:rPr lang="en-US" dirty="0"/>
              <a:t>Let’s Review the Atmosphere Protocols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Go to: </a:t>
            </a:r>
            <a:r>
              <a:rPr lang="en-US" dirty="0">
                <a:hlinkClick r:id="rId2"/>
              </a:rPr>
              <a:t>https://www.menti.com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Enter Code </a:t>
            </a:r>
            <a:r>
              <a:rPr lang="en-US" b="1" dirty="0"/>
              <a:t>83 66 46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I will put you into 2 breakout rooms.</a:t>
            </a:r>
            <a:br>
              <a:rPr lang="en-US" b="1" dirty="0"/>
            </a:br>
            <a:r>
              <a:rPr lang="en-US" b="1" dirty="0"/>
              <a:t>Work as a team to answer each question.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D6AB-93E6-AC49-8BE5-6E6D4B8CECE9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2842B-AB97-6949-91B1-E1DFC5086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9A72D-FF8C-024A-B2E5-EBB3701E9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1F-5385-914C-91F0-219C3B56F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47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85D693-2699-0741-9F05-E0FDA466E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00" y="2141319"/>
            <a:ext cx="3868200" cy="3754898"/>
          </a:xfrm>
        </p:spPr>
        <p:txBody>
          <a:bodyPr/>
          <a:lstStyle/>
          <a:p>
            <a:pPr>
              <a:buClr>
                <a:srgbClr val="BF8D2E"/>
              </a:buClr>
            </a:pPr>
            <a:r>
              <a:rPr lang="en-US" dirty="0"/>
              <a:t>Air temperature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ok to use analog thermometers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can compare data to digital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4EA60-D979-A14F-B634-446AFF727A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53263" y="2131794"/>
            <a:ext cx="4076337" cy="3754898"/>
          </a:xfrm>
        </p:spPr>
        <p:txBody>
          <a:bodyPr/>
          <a:lstStyle/>
          <a:p>
            <a:pPr marL="457200" indent="-457200">
              <a:buClr>
                <a:srgbClr val="BF8D2E"/>
              </a:buClr>
              <a:buFont typeface="Wingdings" pitchFamily="2" charset="2"/>
              <a:buChar char="§"/>
            </a:pPr>
            <a:r>
              <a:rPr lang="en-US" dirty="0"/>
              <a:t>Clouds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ok to use cloud chart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use cloud triangle to teach clouds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Practice, practice, practice</a:t>
            </a:r>
          </a:p>
          <a:p>
            <a:pPr lvl="1">
              <a:buClr>
                <a:srgbClr val="BF8D2E"/>
              </a:buClr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85C920-0E58-B44D-85E7-45B4609B3616}"/>
              </a:ext>
            </a:extLst>
          </p:cNvPr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8AA6A-D16A-ED44-8684-3314F422E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300"/>
            <a:ext cx="10160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DF49C-9C60-0143-8843-C1F7532A8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76" y="6235699"/>
            <a:ext cx="617537" cy="61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F0158-D09D-BE47-95C5-8F3E88C25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814" y="6122987"/>
            <a:ext cx="2539186" cy="8239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C1E1C5-1B18-DF47-A68D-A4F76193F7F8}"/>
              </a:ext>
            </a:extLst>
          </p:cNvPr>
          <p:cNvSpPr txBox="1">
            <a:spLocks/>
          </p:cNvSpPr>
          <p:nvPr/>
        </p:nvSpPr>
        <p:spPr>
          <a:xfrm>
            <a:off x="239712" y="1017127"/>
            <a:ext cx="10250488" cy="938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Atmosphere - Tips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52F31F-DD6A-2242-83D1-55E360058552}"/>
              </a:ext>
            </a:extLst>
          </p:cNvPr>
          <p:cNvSpPr txBox="1">
            <a:spLocks/>
          </p:cNvSpPr>
          <p:nvPr/>
        </p:nvSpPr>
        <p:spPr>
          <a:xfrm>
            <a:off x="7843663" y="2106028"/>
            <a:ext cx="4246737" cy="375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None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BF8D2E"/>
              </a:buClr>
              <a:buFont typeface="Wingdings" pitchFamily="2" charset="2"/>
              <a:buChar char="§"/>
            </a:pPr>
            <a:r>
              <a:rPr lang="en-US" dirty="0"/>
              <a:t>Surface temperature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9 data points/same surface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ground condition observations</a:t>
            </a:r>
          </a:p>
          <a:p>
            <a:pPr lvl="1">
              <a:buClr>
                <a:srgbClr val="BF8D2E"/>
              </a:buClr>
            </a:pPr>
            <a:r>
              <a:rPr lang="en-US" dirty="0"/>
              <a:t>Students love using IRT – </a:t>
            </a:r>
            <a:r>
              <a:rPr lang="en-US" dirty="0">
                <a:solidFill>
                  <a:srgbClr val="C00000"/>
                </a:solidFill>
              </a:rPr>
              <a:t>SAFETY FIRST</a:t>
            </a:r>
          </a:p>
        </p:txBody>
      </p:sp>
    </p:spTree>
    <p:extLst>
      <p:ext uri="{BB962C8B-B14F-4D97-AF65-F5344CB8AC3E}">
        <p14:creationId xmlns:p14="http://schemas.microsoft.com/office/powerpoint/2010/main" val="395657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BANNER-3-18-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PPT-Widescreen-AM-FINAL-review-6-30-20" id="{98D221E0-2691-A748-8556-BF1DC508B388}" vid="{A4790DA8-225F-6A43-9797-1023B604833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PPT-Widescreen-AM-FINAL-review-6-30-20" id="{98D221E0-2691-A748-8556-BF1DC508B388}" vid="{C0115413-62E2-7C43-A345-F09337FF28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2995</TotalTime>
  <Words>921</Words>
  <Application>Microsoft Office PowerPoint</Application>
  <PresentationFormat>Widescreen</PresentationFormat>
  <Paragraphs>164</Paragraphs>
  <Slides>30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Helvetica Neue</vt:lpstr>
      <vt:lpstr>Helvetica Neue Light</vt:lpstr>
      <vt:lpstr>Wingdings</vt:lpstr>
      <vt:lpstr>Office Theme</vt:lpstr>
      <vt:lpstr>Custom Design</vt:lpstr>
      <vt:lpstr>GLOBE Virtual Training  Atmosphere &amp; Biosphere</vt:lpstr>
      <vt:lpstr>PowerPoint Presentation</vt:lpstr>
      <vt:lpstr>PowerPoint Presentation</vt:lpstr>
      <vt:lpstr>Our Agenda - Atmosphere</vt:lpstr>
      <vt:lpstr>Take a Poll  GLOBE stands for: a. Global and Latitude Observations to Benefit Everyone b. Glad to Live On Beautiful Earth c. Good Living Observations to Benefit Education d. Global Learning and Observations to Benefit the Environment </vt:lpstr>
      <vt:lpstr>What is GLOBE?</vt:lpstr>
      <vt:lpstr>GLOBE Investigation Areas</vt:lpstr>
      <vt:lpstr>Let’s Review the Atmosphere Protocols  Go to: https://www.menti.com  Enter Code 83 66 46  I will put you into 2 breakout rooms. Work as a team to answer each question. </vt:lpstr>
      <vt:lpstr>PowerPoint Presentation</vt:lpstr>
      <vt:lpstr>Data Entry  Setting up a site  (I’ll go first)</vt:lpstr>
      <vt:lpstr>PowerPoint Presentation</vt:lpstr>
      <vt:lpstr>GLOBE Observer</vt:lpstr>
      <vt:lpstr>Let’s Make a Cloud Observation</vt:lpstr>
      <vt:lpstr>GLOBE Opportunities to Connect  </vt:lpstr>
      <vt:lpstr>PowerPoint Presentation</vt:lpstr>
      <vt:lpstr>BREAK – 5 minutes and 35 seconds </vt:lpstr>
      <vt:lpstr>Our Agenda - Biosphere</vt:lpstr>
      <vt:lpstr>Making Connections: Atmosphere and Biosphere   Let’s Chat: What connections do you see with these two spheres?  </vt:lpstr>
      <vt:lpstr>Let’s Review the Biosphere Protocols  Go to: https://www.menti.com  Enter Code   I will put you into 2 breakout rooms. Work as a team to answer each question. </vt:lpstr>
      <vt:lpstr>PowerPoint Presentation</vt:lpstr>
      <vt:lpstr>Data Entry  Setting up a site  (I’ll go first)</vt:lpstr>
      <vt:lpstr>PowerPoint Presentation</vt:lpstr>
      <vt:lpstr>GLOBE Observer</vt:lpstr>
      <vt:lpstr>Putting It All Together – Project Based Learning</vt:lpstr>
      <vt:lpstr>SRS Planning Guide</vt:lpstr>
      <vt:lpstr>Project Rubric</vt:lpstr>
      <vt:lpstr>Poster  Presentation Template</vt:lpstr>
      <vt:lpstr>Student  Research  Projects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Jeff Wood</cp:lastModifiedBy>
  <cp:revision>30</cp:revision>
  <dcterms:created xsi:type="dcterms:W3CDTF">2020-06-30T18:55:57Z</dcterms:created>
  <dcterms:modified xsi:type="dcterms:W3CDTF">2021-02-19T15:12:25Z</dcterms:modified>
</cp:coreProperties>
</file>